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2" r:id="rId1"/>
  </p:sldMasterIdLst>
  <p:notesMasterIdLst>
    <p:notesMasterId r:id="rId70"/>
  </p:notesMasterIdLst>
  <p:sldIdLst>
    <p:sldId id="269" r:id="rId2"/>
    <p:sldId id="422" r:id="rId3"/>
    <p:sldId id="382" r:id="rId4"/>
    <p:sldId id="272" r:id="rId5"/>
    <p:sldId id="291" r:id="rId6"/>
    <p:sldId id="393" r:id="rId7"/>
    <p:sldId id="391" r:id="rId8"/>
    <p:sldId id="292" r:id="rId9"/>
    <p:sldId id="293" r:id="rId10"/>
    <p:sldId id="295" r:id="rId11"/>
    <p:sldId id="389" r:id="rId12"/>
    <p:sldId id="298" r:id="rId13"/>
    <p:sldId id="290" r:id="rId14"/>
    <p:sldId id="394" r:id="rId15"/>
    <p:sldId id="395" r:id="rId16"/>
    <p:sldId id="399" r:id="rId17"/>
    <p:sldId id="400" r:id="rId18"/>
    <p:sldId id="401" r:id="rId19"/>
    <p:sldId id="402" r:id="rId20"/>
    <p:sldId id="403" r:id="rId21"/>
    <p:sldId id="398" r:id="rId22"/>
    <p:sldId id="404" r:id="rId23"/>
    <p:sldId id="413" r:id="rId24"/>
    <p:sldId id="417" r:id="rId25"/>
    <p:sldId id="418" r:id="rId26"/>
    <p:sldId id="419" r:id="rId27"/>
    <p:sldId id="420" r:id="rId28"/>
    <p:sldId id="421" r:id="rId29"/>
    <p:sldId id="406" r:id="rId30"/>
    <p:sldId id="303" r:id="rId31"/>
    <p:sldId id="378" r:id="rId32"/>
    <p:sldId id="279" r:id="rId33"/>
    <p:sldId id="281" r:id="rId34"/>
    <p:sldId id="286" r:id="rId35"/>
    <p:sldId id="332" r:id="rId36"/>
    <p:sldId id="336" r:id="rId37"/>
    <p:sldId id="310" r:id="rId38"/>
    <p:sldId id="312" r:id="rId39"/>
    <p:sldId id="383" r:id="rId40"/>
    <p:sldId id="388" r:id="rId41"/>
    <p:sldId id="338" r:id="rId42"/>
    <p:sldId id="340" r:id="rId43"/>
    <p:sldId id="346" r:id="rId44"/>
    <p:sldId id="339" r:id="rId45"/>
    <p:sldId id="347" r:id="rId46"/>
    <p:sldId id="348" r:id="rId47"/>
    <p:sldId id="349" r:id="rId48"/>
    <p:sldId id="352" r:id="rId49"/>
    <p:sldId id="353" r:id="rId50"/>
    <p:sldId id="354" r:id="rId51"/>
    <p:sldId id="357" r:id="rId52"/>
    <p:sldId id="358" r:id="rId53"/>
    <p:sldId id="363" r:id="rId54"/>
    <p:sldId id="364" r:id="rId55"/>
    <p:sldId id="371" r:id="rId56"/>
    <p:sldId id="410" r:id="rId57"/>
    <p:sldId id="355" r:id="rId58"/>
    <p:sldId id="356" r:id="rId59"/>
    <p:sldId id="412" r:id="rId60"/>
    <p:sldId id="411" r:id="rId61"/>
    <p:sldId id="385" r:id="rId62"/>
    <p:sldId id="414" r:id="rId63"/>
    <p:sldId id="387" r:id="rId64"/>
    <p:sldId id="405" r:id="rId65"/>
    <p:sldId id="407" r:id="rId66"/>
    <p:sldId id="408" r:id="rId67"/>
    <p:sldId id="384" r:id="rId68"/>
    <p:sldId id="416" r:id="rId6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8516CB-3F1B-440A-9F15-0EC64BDA7DAC}">
          <p14:sldIdLst/>
        </p14:section>
        <p14:section name="Раздел без заголовка" id="{6E766549-3C9B-4783-AA56-BD8410036BDB}">
          <p14:sldIdLst>
            <p14:sldId id="269"/>
            <p14:sldId id="422"/>
            <p14:sldId id="382"/>
            <p14:sldId id="272"/>
            <p14:sldId id="291"/>
            <p14:sldId id="393"/>
            <p14:sldId id="391"/>
            <p14:sldId id="292"/>
            <p14:sldId id="293"/>
            <p14:sldId id="295"/>
            <p14:sldId id="389"/>
            <p14:sldId id="298"/>
            <p14:sldId id="290"/>
            <p14:sldId id="394"/>
            <p14:sldId id="395"/>
            <p14:sldId id="399"/>
            <p14:sldId id="400"/>
            <p14:sldId id="401"/>
            <p14:sldId id="402"/>
            <p14:sldId id="403"/>
            <p14:sldId id="398"/>
            <p14:sldId id="404"/>
            <p14:sldId id="413"/>
            <p14:sldId id="417"/>
            <p14:sldId id="418"/>
            <p14:sldId id="419"/>
            <p14:sldId id="420"/>
            <p14:sldId id="421"/>
            <p14:sldId id="406"/>
            <p14:sldId id="303"/>
            <p14:sldId id="378"/>
            <p14:sldId id="279"/>
            <p14:sldId id="281"/>
            <p14:sldId id="286"/>
            <p14:sldId id="332"/>
            <p14:sldId id="336"/>
            <p14:sldId id="310"/>
            <p14:sldId id="312"/>
            <p14:sldId id="383"/>
            <p14:sldId id="388"/>
            <p14:sldId id="338"/>
            <p14:sldId id="340"/>
            <p14:sldId id="346"/>
            <p14:sldId id="339"/>
            <p14:sldId id="347"/>
            <p14:sldId id="348"/>
            <p14:sldId id="349"/>
            <p14:sldId id="352"/>
            <p14:sldId id="353"/>
            <p14:sldId id="354"/>
            <p14:sldId id="357"/>
            <p14:sldId id="358"/>
            <p14:sldId id="363"/>
            <p14:sldId id="364"/>
            <p14:sldId id="371"/>
            <p14:sldId id="410"/>
            <p14:sldId id="355"/>
            <p14:sldId id="356"/>
            <p14:sldId id="412"/>
            <p14:sldId id="411"/>
            <p14:sldId id="385"/>
            <p14:sldId id="414"/>
            <p14:sldId id="387"/>
            <p14:sldId id="405"/>
            <p14:sldId id="407"/>
            <p14:sldId id="408"/>
            <p14:sldId id="384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429"/>
    <a:srgbClr val="D87012"/>
    <a:srgbClr val="969FA7"/>
    <a:srgbClr val="455359"/>
    <a:srgbClr val="404040"/>
    <a:srgbClr val="D0D0D0"/>
    <a:srgbClr val="969FA6"/>
    <a:srgbClr val="DEA900"/>
    <a:srgbClr val="155F71"/>
    <a:srgbClr val="4B7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4" autoAdjust="0"/>
    <p:restoredTop sz="97043" autoAdjust="0"/>
  </p:normalViewPr>
  <p:slideViewPr>
    <p:cSldViewPr snapToGrid="0">
      <p:cViewPr varScale="1">
        <p:scale>
          <a:sx n="122" d="100"/>
          <a:sy n="122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6438675912694"/>
          <c:y val="6.9815764083754978E-2"/>
          <c:w val="0.84081726099873555"/>
          <c:h val="0.65962156698115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к-ть осіб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119363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5-482C-88E2-B59093CE02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к-ть осіб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D5-482C-88E2-B59093CE0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683406712"/>
        <c:axId val="683409008"/>
      </c:barChart>
      <c:catAx>
        <c:axId val="683406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3409008"/>
        <c:crosses val="autoZero"/>
        <c:auto val="1"/>
        <c:lblAlgn val="ctr"/>
        <c:lblOffset val="100"/>
        <c:noMultiLvlLbl val="0"/>
      </c:catAx>
      <c:valAx>
        <c:axId val="6834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68340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rgbClr val="4B707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к-ть осіб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1-4ED1-864C-C95ADE263F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rgbClr val="EE8429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к-ть осіб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1-4ED1-864C-C95ADE26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683406712"/>
        <c:axId val="683409008"/>
      </c:barChart>
      <c:catAx>
        <c:axId val="683406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3409008"/>
        <c:crosses val="autoZero"/>
        <c:auto val="1"/>
        <c:lblAlgn val="ctr"/>
        <c:lblOffset val="100"/>
        <c:noMultiLvlLbl val="0"/>
      </c:catAx>
      <c:valAx>
        <c:axId val="6834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68340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A-4C78-90B9-284AD0001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A-4C78-90B9-284AD0001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608271376"/>
        <c:axId val="608276624"/>
      </c:barChart>
      <c:catAx>
        <c:axId val="608271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8276624"/>
        <c:crosses val="autoZero"/>
        <c:auto val="1"/>
        <c:lblAlgn val="ctr"/>
        <c:lblOffset val="100"/>
        <c:noMultiLvlLbl val="0"/>
      </c:catAx>
      <c:valAx>
        <c:axId val="60827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60827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81914080072545"/>
          <c:y val="0.83389465833656418"/>
          <c:w val="0.58635504658091575"/>
          <c:h val="0.11362468615883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особи з інв 3ГР</c:v>
                </c:pt>
                <c:pt idx="1">
                  <c:v>особи з інв 2гр</c:v>
                </c:pt>
                <c:pt idx="2">
                  <c:v>особи з інв 1Б</c:v>
                </c:pt>
                <c:pt idx="3">
                  <c:v>особи з інв 1А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3142</c:v>
                </c:pt>
                <c:pt idx="1">
                  <c:v>2664</c:v>
                </c:pt>
                <c:pt idx="2">
                  <c:v>526</c:v>
                </c:pt>
                <c:pt idx="3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E-48DD-89EF-C537D9EABA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rgbClr val="D8701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особи з інв 3ГР</c:v>
                </c:pt>
                <c:pt idx="1">
                  <c:v>особи з інв 2гр</c:v>
                </c:pt>
                <c:pt idx="2">
                  <c:v>особи з інв 1Б</c:v>
                </c:pt>
                <c:pt idx="3">
                  <c:v>особи з інв 1А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3124</c:v>
                </c:pt>
                <c:pt idx="1">
                  <c:v>2662</c:v>
                </c:pt>
                <c:pt idx="2">
                  <c:v>524</c:v>
                </c:pt>
                <c:pt idx="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E-48DD-89EF-C537D9EAB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689440"/>
        <c:axId val="957687472"/>
      </c:barChart>
      <c:catAx>
        <c:axId val="95768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957687472"/>
        <c:crosses val="autoZero"/>
        <c:auto val="1"/>
        <c:lblAlgn val="ctr"/>
        <c:lblOffset val="100"/>
        <c:noMultiLvlLbl val="0"/>
      </c:catAx>
      <c:valAx>
        <c:axId val="95768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9576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rgbClr val="D8701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особи з інв 1 гр</c:v>
                </c:pt>
                <c:pt idx="1">
                  <c:v>особи з інв 2 гр</c:v>
                </c:pt>
                <c:pt idx="2">
                  <c:v>особи з інв 3 гр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E-48DD-89EF-C537D9EABA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особи з інв 1 гр</c:v>
                </c:pt>
                <c:pt idx="1">
                  <c:v>особи з інв 2 гр</c:v>
                </c:pt>
                <c:pt idx="2">
                  <c:v>особи з інв 3 гр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</c:v>
                </c:pt>
                <c:pt idx="1">
                  <c:v>96</c:v>
                </c:pt>
                <c:pt idx="2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E-48DD-89EF-C537D9EAB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689440"/>
        <c:axId val="957687472"/>
      </c:barChart>
      <c:catAx>
        <c:axId val="9576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957687472"/>
        <c:crosses val="autoZero"/>
        <c:auto val="1"/>
        <c:lblAlgn val="ctr"/>
        <c:lblOffset val="100"/>
        <c:noMultiLvlLbl val="0"/>
      </c:catAx>
      <c:valAx>
        <c:axId val="95768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9576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333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ED8F-4CD8-9288-11D1577240A4}"/>
              </c:ext>
            </c:extLst>
          </c:dPt>
          <c:dPt>
            <c:idx val="1"/>
            <c:bubble3D val="0"/>
            <c:explosion val="28"/>
            <c:spPr>
              <a:solidFill>
                <a:srgbClr val="D87012"/>
              </a:solidFill>
              <a:ln w="25333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8F-4CD8-9288-11D1577240A4}"/>
              </c:ext>
            </c:extLst>
          </c:dPt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F-4CD8-9288-11D157724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3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C29E6-61D3-4867-83CB-F9FC0FDFB77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ABA26-990C-4242-B3E2-C118BF659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6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7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8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2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9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0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3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90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50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2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2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87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0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04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4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6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7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7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7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ABA26-990C-4242-B3E2-C118BF659A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0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2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8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6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7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6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81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6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5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40721D4-D8AB-4C02-A230-BFC0ADD1C637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BC317D5-7B95-4E87-AE6C-B00738ED7F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25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000" y="1668713"/>
            <a:ext cx="11268001" cy="472380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" y="1668713"/>
            <a:ext cx="4209409" cy="4723801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4921298" y="1960673"/>
            <a:ext cx="6558813" cy="42165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EE8429"/>
                </a:solidFill>
                <a:latin typeface="Arial Black" panose="020B0A04020102020204" pitchFamily="34" charset="0"/>
              </a:rPr>
              <a:t>ПРОЄКТ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ЗВІТУ 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ЗА РЕЗУЛЬТАТАМИ ВИЗНАЧЕННЯ ПОТРЕБ У СОЦІАЛЬНИХ ПОСЛУГАХ НАСЕЛЕННЯ 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ЖИТОМИРСЬКОЇ МІСЬКОЇ ТЕРИТОРІАЛЬНОЇ ГРОМАДИ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ЗА 2025 РІК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середньостроковий період)</a:t>
            </a:r>
            <a:r>
              <a:rPr lang="uk-UA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endParaRPr lang="uk-UA" sz="160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 algn="ctr"/>
            <a:r>
              <a:rPr lang="uk-UA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 урахуванням </a:t>
            </a:r>
            <a:r>
              <a:rPr lang="uk-UA" altLang="ru-RU" sz="16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ґендерно</a:t>
            </a:r>
            <a:r>
              <a:rPr lang="uk-UA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орієнтованого підходу</a:t>
            </a:r>
            <a:endParaRPr lang="ru-RU" altLang="ru-RU" sz="16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C6D9F5B-D25D-D490-9F59-C5890AB0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EF16BB34-BA11-0766-81D6-DA94727D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189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76000" y="719999"/>
            <a:ext cx="8640000" cy="8316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з інвалідністю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998" y="1670716"/>
            <a:ext cx="4079179" cy="8607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541178" y="1670716"/>
            <a:ext cx="1752618" cy="860763"/>
          </a:xfrm>
          <a:prstGeom prst="flowChartProcess">
            <a:avLst/>
          </a:prstGeom>
          <a:solidFill>
            <a:srgbClr val="969FA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12 874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01118"/>
              </p:ext>
            </p:extLst>
          </p:nvPr>
        </p:nvGraphicFramePr>
        <p:xfrm>
          <a:off x="461999" y="2838665"/>
          <a:ext cx="5831796" cy="3554601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909127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167139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70414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051389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353288">
                <a:tc rowSpan="2"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особи з інвалідністю 1 групи «А»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232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117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67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115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52569"/>
                  </a:ext>
                </a:extLst>
              </a:tr>
              <a:tr h="320985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особи з інвалідністю 1 групи «Б»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1 050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524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81943"/>
                  </a:ext>
                </a:extLst>
              </a:tr>
              <a:tr h="32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526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84131"/>
                  </a:ext>
                </a:extLst>
              </a:tr>
              <a:tr h="353288">
                <a:tc rowSpan="2"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особи з інвалідністю 2 групи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5 326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2 662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414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2 664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16900"/>
                  </a:ext>
                </a:extLst>
              </a:tr>
              <a:tr h="353288">
                <a:tc rowSpan="2"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особи з інвалідністю 3 групи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6 266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3 124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71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EE8429"/>
                          </a:solidFill>
                          <a:effectLst/>
                          <a:latin typeface="Arial Black" panose="020B0A04020102020204" pitchFamily="34" charset="0"/>
                        </a:rPr>
                        <a:t>3 142</a:t>
                      </a:r>
                      <a:endParaRPr lang="ru-RU" sz="1600" dirty="0">
                        <a:solidFill>
                          <a:srgbClr val="EE842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66546"/>
                  </a:ext>
                </a:extLst>
              </a:tr>
              <a:tr h="264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ВСЬОГО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D87012"/>
                          </a:solidFill>
                          <a:effectLst/>
                          <a:latin typeface="Arial Black" panose="020B0A04020102020204" pitchFamily="34" charset="0"/>
                        </a:rPr>
                        <a:t>12 874</a:t>
                      </a:r>
                      <a:endParaRPr lang="ru-RU" sz="1600" dirty="0">
                        <a:solidFill>
                          <a:srgbClr val="D87012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D87012"/>
                          </a:solidFill>
                          <a:effectLst/>
                          <a:latin typeface="Arial Black" panose="020B0A04020102020204" pitchFamily="34" charset="0"/>
                        </a:rPr>
                        <a:t>6 427</a:t>
                      </a:r>
                      <a:endParaRPr lang="ru-RU" sz="1600" dirty="0">
                        <a:solidFill>
                          <a:srgbClr val="D87012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85608"/>
                  </a:ext>
                </a:extLst>
              </a:tr>
              <a:tr h="264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D87012"/>
                          </a:solidFill>
                          <a:effectLst/>
                          <a:latin typeface="Arial Black" panose="020B0A04020102020204" pitchFamily="34" charset="0"/>
                        </a:rPr>
                        <a:t>6 447</a:t>
                      </a:r>
                      <a:endParaRPr lang="ru-RU" sz="1600" dirty="0">
                        <a:solidFill>
                          <a:srgbClr val="D87012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3432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1999" y="1905285"/>
            <a:ext cx="407917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Загальна чисельність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459575313"/>
              </p:ext>
            </p:extLst>
          </p:nvPr>
        </p:nvGraphicFramePr>
        <p:xfrm>
          <a:off x="6802637" y="3796232"/>
          <a:ext cx="4927363" cy="259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4462F6B5-9EB0-A019-69B6-E67A1079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9B2A6B10-1793-9D1D-C59E-B491A53E7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7F9704-07AF-8966-ED0A-733B39284822}"/>
              </a:ext>
            </a:extLst>
          </p:cNvPr>
          <p:cNvSpPr/>
          <p:nvPr/>
        </p:nvSpPr>
        <p:spPr>
          <a:xfrm>
            <a:off x="7010385" y="1670716"/>
            <a:ext cx="2706468" cy="561541"/>
          </a:xfrm>
          <a:prstGeom prst="rect">
            <a:avLst/>
          </a:prstGeom>
          <a:solidFill>
            <a:srgbClr val="45535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6 447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0E613-B283-DA15-4682-C1CD320CA082}"/>
              </a:ext>
            </a:extLst>
          </p:cNvPr>
          <p:cNvSpPr/>
          <p:nvPr/>
        </p:nvSpPr>
        <p:spPr>
          <a:xfrm>
            <a:off x="7010385" y="2557122"/>
            <a:ext cx="2706468" cy="561541"/>
          </a:xfrm>
          <a:prstGeom prst="rect">
            <a:avLst/>
          </a:prstGeom>
          <a:solidFill>
            <a:srgbClr val="EE842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6 427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6CF3E8C-CBB3-75A1-8CC0-80AEE4969FEB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>
          <a:xfrm flipV="1">
            <a:off x="6293796" y="1951487"/>
            <a:ext cx="716589" cy="149611"/>
          </a:xfrm>
          <a:prstGeom prst="bentConnector3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72F8714E-5EDE-FD7A-27BB-C20EE611D048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>
            <a:off x="6293796" y="2101098"/>
            <a:ext cx="716589" cy="736795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0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596000" y="720000"/>
            <a:ext cx="9000000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latin typeface="Arial Black" panose="020B0A04020102020204" pitchFamily="34" charset="0"/>
              </a:rPr>
              <a:t>Внутрішньо переміщені особи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001" y="1896805"/>
            <a:ext cx="6675746" cy="830440"/>
          </a:xfrm>
          <a:prstGeom prst="rect">
            <a:avLst/>
          </a:prstGeom>
          <a:solidFill>
            <a:srgbClr val="455359">
              <a:alpha val="7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chemeClr val="accent1"/>
                </a:solidFill>
              </a:rPr>
              <a:t>   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зареєстровано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17 765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осіб  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000" y="2988442"/>
            <a:ext cx="6675747" cy="830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 фактично проживає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12 732 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18444"/>
              </p:ext>
            </p:extLst>
          </p:nvPr>
        </p:nvGraphicFramePr>
        <p:xfrm>
          <a:off x="462000" y="4039214"/>
          <a:ext cx="6675747" cy="2289669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4572337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2103410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</a:tblGrid>
              <a:tr h="67340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КАТЕГОРІЇ ОСІБ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КІЛЬКІСТЬ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71889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працездатні особи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7 090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81943"/>
                  </a:ext>
                </a:extLst>
              </a:tr>
              <a:tr h="408738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пенсіонери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1 631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417821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особи з інвалідністю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761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417821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діти (0-17 років)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3 250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67915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B2E76D-4EE1-2DC8-34C4-B86F74C3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E9647CC0-3400-903E-4CB5-06DCF219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ED957-194F-623B-6A9A-A74D7D1DD064}"/>
              </a:ext>
            </a:extLst>
          </p:cNvPr>
          <p:cNvSpPr/>
          <p:nvPr/>
        </p:nvSpPr>
        <p:spPr>
          <a:xfrm>
            <a:off x="8070185" y="2707671"/>
            <a:ext cx="2885815" cy="561541"/>
          </a:xfrm>
          <a:prstGeom prst="rect">
            <a:avLst/>
          </a:prstGeom>
          <a:solidFill>
            <a:srgbClr val="45535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7 682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E7EDA-58D1-A2E4-5642-83A9F0A5D774}"/>
              </a:ext>
            </a:extLst>
          </p:cNvPr>
          <p:cNvSpPr/>
          <p:nvPr/>
        </p:nvSpPr>
        <p:spPr>
          <a:xfrm>
            <a:off x="8070184" y="1922866"/>
            <a:ext cx="2885816" cy="561541"/>
          </a:xfrm>
          <a:prstGeom prst="rect">
            <a:avLst/>
          </a:prstGeom>
          <a:solidFill>
            <a:srgbClr val="455359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10 083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5B7344-A870-B002-3BF9-51C94181C839}"/>
              </a:ext>
            </a:extLst>
          </p:cNvPr>
          <p:cNvSpPr/>
          <p:nvPr/>
        </p:nvSpPr>
        <p:spPr>
          <a:xfrm>
            <a:off x="8070183" y="3548353"/>
            <a:ext cx="2885815" cy="56154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04040"/>
                </a:solidFill>
                <a:latin typeface="Arial Black" panose="020B0A04020102020204" pitchFamily="34" charset="0"/>
              </a:rPr>
              <a:t>жінок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7 178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AB9BA9-E4A1-2DFA-9D92-915F31EA2110}"/>
              </a:ext>
            </a:extLst>
          </p:cNvPr>
          <p:cNvSpPr/>
          <p:nvPr/>
        </p:nvSpPr>
        <p:spPr>
          <a:xfrm>
            <a:off x="8070183" y="4389034"/>
            <a:ext cx="2885815" cy="561541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04040"/>
                </a:solidFill>
                <a:latin typeface="Arial Black" panose="020B0A04020102020204" pitchFamily="34" charset="0"/>
              </a:rPr>
              <a:t>чоловіків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5 554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2D166FE-966C-2EC1-CA13-6AF93F2639A2}"/>
              </a:ext>
            </a:extLst>
          </p:cNvPr>
          <p:cNvCxnSpPr>
            <a:cxnSpLocks/>
            <a:stCxn id="14" idx="3"/>
            <a:endCxn id="8" idx="1"/>
          </p:cNvCxnSpPr>
          <p:nvPr/>
        </p:nvCxnSpPr>
        <p:spPr>
          <a:xfrm flipV="1">
            <a:off x="7137747" y="2203637"/>
            <a:ext cx="932437" cy="108388"/>
          </a:xfrm>
          <a:prstGeom prst="bentConnector3">
            <a:avLst/>
          </a:prstGeom>
          <a:ln>
            <a:solidFill>
              <a:srgbClr val="EE8429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79FFE0F-BB5E-1DDC-7B32-59E923CB5C37}"/>
              </a:ext>
            </a:extLst>
          </p:cNvPr>
          <p:cNvCxnSpPr>
            <a:cxnSpLocks/>
            <a:stCxn id="14" idx="3"/>
            <a:endCxn id="6" idx="1"/>
          </p:cNvCxnSpPr>
          <p:nvPr/>
        </p:nvCxnSpPr>
        <p:spPr>
          <a:xfrm>
            <a:off x="7137747" y="2312025"/>
            <a:ext cx="932438" cy="676417"/>
          </a:xfrm>
          <a:prstGeom prst="bentConnector3">
            <a:avLst/>
          </a:prstGeom>
          <a:ln>
            <a:solidFill>
              <a:srgbClr val="EE8429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8B2156BA-570C-0B8E-3FD6-56CA772526C4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7137747" y="3403662"/>
            <a:ext cx="932436" cy="425462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ABE1EE38-B8C3-39C9-069E-B5C5BD488007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7411612" y="4011234"/>
            <a:ext cx="850924" cy="46621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6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36000" y="719999"/>
            <a:ext cx="9720000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з інвалідністю внаслідок війни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84184"/>
              </p:ext>
            </p:extLst>
          </p:nvPr>
        </p:nvGraphicFramePr>
        <p:xfrm>
          <a:off x="412491" y="3631811"/>
          <a:ext cx="5900759" cy="2767656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525262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97276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78794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614790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369021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особи з інвалідністю 1 групи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133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10 (8%)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55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123 (92%)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52569"/>
                  </a:ext>
                </a:extLst>
              </a:tr>
              <a:tr h="369021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особи з інвалідністю 2 групи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1 153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47 (4%)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55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1 106 (96%)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16900"/>
                  </a:ext>
                </a:extLst>
              </a:tr>
              <a:tr h="369021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особи з інвалідністю 3 групи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846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22 (2,6%)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553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824 (97,4%)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66546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796349452"/>
              </p:ext>
            </p:extLst>
          </p:nvPr>
        </p:nvGraphicFramePr>
        <p:xfrm>
          <a:off x="6561132" y="3631811"/>
          <a:ext cx="5168867" cy="28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571059B1-1492-7004-7E8E-C3926604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9FF3242B-D664-A26B-F614-2E1244E38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0911DD9-0632-5CDB-1B7A-DE0111265A45}"/>
              </a:ext>
            </a:extLst>
          </p:cNvPr>
          <p:cNvSpPr/>
          <p:nvPr/>
        </p:nvSpPr>
        <p:spPr>
          <a:xfrm>
            <a:off x="412491" y="2091484"/>
            <a:ext cx="3512237" cy="8607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роцесс 5">
            <a:extLst>
              <a:ext uri="{FF2B5EF4-FFF2-40B4-BE49-F238E27FC236}">
                <a16:creationId xmlns:a16="http://schemas.microsoft.com/office/drawing/2014/main" id="{6AB543F7-8267-5D4D-C76B-64FEDB8BF7EB}"/>
              </a:ext>
            </a:extLst>
          </p:cNvPr>
          <p:cNvSpPr/>
          <p:nvPr/>
        </p:nvSpPr>
        <p:spPr>
          <a:xfrm>
            <a:off x="3924728" y="2091484"/>
            <a:ext cx="2388522" cy="860763"/>
          </a:xfrm>
          <a:prstGeom prst="flowChartProcess">
            <a:avLst/>
          </a:prstGeom>
          <a:solidFill>
            <a:srgbClr val="969FA7">
              <a:alpha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2 132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B43B2-F7E0-A487-EAE3-47DA629E5DC4}"/>
              </a:ext>
            </a:extLst>
          </p:cNvPr>
          <p:cNvSpPr txBox="1"/>
          <p:nvPr/>
        </p:nvSpPr>
        <p:spPr>
          <a:xfrm>
            <a:off x="412491" y="2321810"/>
            <a:ext cx="351223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Загальна чисельність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E8BDF8-8BD4-D6AC-C71C-B5A4F0A0E8C4}"/>
              </a:ext>
            </a:extLst>
          </p:cNvPr>
          <p:cNvSpPr/>
          <p:nvPr/>
        </p:nvSpPr>
        <p:spPr>
          <a:xfrm>
            <a:off x="8249532" y="1844135"/>
            <a:ext cx="2706468" cy="561541"/>
          </a:xfrm>
          <a:prstGeom prst="rect">
            <a:avLst/>
          </a:prstGeom>
          <a:solidFill>
            <a:srgbClr val="45535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2 053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F42AF3-D1CA-1BC3-E343-D9BAC18D3BEF}"/>
              </a:ext>
            </a:extLst>
          </p:cNvPr>
          <p:cNvSpPr/>
          <p:nvPr/>
        </p:nvSpPr>
        <p:spPr>
          <a:xfrm>
            <a:off x="8249532" y="2737973"/>
            <a:ext cx="2706468" cy="561541"/>
          </a:xfrm>
          <a:prstGeom prst="rect">
            <a:avLst/>
          </a:prstGeom>
          <a:solidFill>
            <a:srgbClr val="EE842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79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CEBA6E7-31B7-6485-B9FE-9971E982CB89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 flipV="1">
            <a:off x="6313250" y="2124906"/>
            <a:ext cx="1936282" cy="396960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D8031251-13E9-FC4C-8E37-1CB788E2E3A1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>
            <a:off x="6313250" y="2521866"/>
            <a:ext cx="1936282" cy="496878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66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74800" y="720000"/>
            <a:ext cx="8640000" cy="95410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Члени сім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ї загиблого (померлого) </a:t>
            </a:r>
          </a:p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Захисника/захисниці України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999" y="2732133"/>
            <a:ext cx="6531011" cy="83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chemeClr val="accent1"/>
                </a:solidFill>
              </a:rPr>
              <a:t> 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48624" y="2449511"/>
            <a:ext cx="2781376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1 430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48624" y="3281803"/>
            <a:ext cx="2781376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590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999" y="4793768"/>
            <a:ext cx="6531012" cy="9049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 них дітей до 18 років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432</a:t>
            </a:r>
            <a:r>
              <a:rPr lang="uk-UA" sz="2400" dirty="0">
                <a:solidFill>
                  <a:srgbClr val="DEA9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48624" y="4511214"/>
            <a:ext cx="2781376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дівчат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212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48624" y="5417924"/>
            <a:ext cx="2781376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хлопців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220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000" y="2894770"/>
            <a:ext cx="6525092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загальна чисельність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2 020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осіб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3318E08-5000-C936-4C3F-27273808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D6E8E36C-8FF0-53DA-C9A4-3FD82037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96C1588A-1B8B-3F15-7898-CA8C4CAC7F26}"/>
              </a:ext>
            </a:extLst>
          </p:cNvPr>
          <p:cNvCxnSpPr>
            <a:cxnSpLocks/>
            <a:stCxn id="20" idx="3"/>
            <a:endCxn id="17" idx="1"/>
          </p:cNvCxnSpPr>
          <p:nvPr/>
        </p:nvCxnSpPr>
        <p:spPr>
          <a:xfrm flipV="1">
            <a:off x="6987092" y="2732065"/>
            <a:ext cx="1961532" cy="3935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FF7D2445-FE6F-5349-9AE2-F9F9E2CD1FC8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6987092" y="3125603"/>
            <a:ext cx="1961532" cy="4369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D5CFCCA-F2E7-1F40-1419-A85FC824F063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 flipV="1">
            <a:off x="6993011" y="4793768"/>
            <a:ext cx="1955613" cy="4524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30803A2-FA03-BFC4-CFB5-6304ACEA0B05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>
            <a:off x="6993011" y="5246231"/>
            <a:ext cx="1955613" cy="4524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2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79123" y="720000"/>
            <a:ext cx="9000000" cy="95410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ЧИННИКИ, </a:t>
            </a:r>
          </a:p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ЯКІ ЗУМОВЛЮЮТЬ ВРАЗЛИВІСТЬ/СЖО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000" y="3504305"/>
            <a:ext cx="4486124" cy="236988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І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СОЦІАЛЬНО-ДЕМОГРАФІЧНІ</a:t>
            </a:r>
          </a:p>
          <a:p>
            <a:pPr>
              <a:defRPr/>
            </a:pPr>
            <a:endParaRPr lang="uk-UA" sz="8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похилий вік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інвалідність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багатодітні/неповні сім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ї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ВПО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без постійного місця проживання</a:t>
            </a:r>
            <a:endParaRPr lang="uk-UA" sz="2000" dirty="0">
              <a:solidFill>
                <a:srgbClr val="DEA9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9878" y="3504305"/>
            <a:ext cx="4486122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ІІ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ЕКОНОМІЧНІ</a:t>
            </a:r>
          </a:p>
          <a:p>
            <a:pPr>
              <a:defRPr/>
            </a:pPr>
            <a:endParaRPr lang="uk-UA" sz="8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низький рівень доходів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безробіття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залежність від соціальних виплат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000" y="2081374"/>
            <a:ext cx="11268000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455359"/>
                </a:solidFill>
                <a:latin typeface="Arial Black" panose="020B0A04020102020204" pitchFamily="34" charset="0"/>
              </a:rPr>
              <a:t>вразливість у громаді зумовлюється поєднанням багатьох чинників, які обмежують здатність особи</a:t>
            </a:r>
            <a:r>
              <a:rPr lang="en-US" sz="2000" dirty="0">
                <a:solidFill>
                  <a:srgbClr val="455359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455359"/>
                </a:solidFill>
                <a:latin typeface="Arial Black" panose="020B0A04020102020204" pitchFamily="34" charset="0"/>
              </a:rPr>
              <a:t>або</a:t>
            </a:r>
            <a:r>
              <a:rPr lang="en-US" sz="2000" dirty="0">
                <a:solidFill>
                  <a:srgbClr val="455359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455359"/>
                </a:solidFill>
                <a:latin typeface="Arial Black" panose="020B0A04020102020204" pitchFamily="34" charset="0"/>
              </a:rPr>
              <a:t>сім</a:t>
            </a:r>
            <a:r>
              <a:rPr lang="en-US" sz="2000" dirty="0">
                <a:solidFill>
                  <a:srgbClr val="455359"/>
                </a:solidFill>
                <a:latin typeface="Arial Black" panose="020B0A04020102020204" pitchFamily="34" charset="0"/>
              </a:rPr>
              <a:t>’</a:t>
            </a:r>
            <a:r>
              <a:rPr lang="uk-UA" sz="2000" dirty="0" err="1">
                <a:solidFill>
                  <a:srgbClr val="455359"/>
                </a:solidFill>
                <a:latin typeface="Arial Black" panose="020B0A04020102020204" pitchFamily="34" charset="0"/>
              </a:rPr>
              <a:t>ї</a:t>
            </a:r>
            <a:r>
              <a:rPr lang="en-US" sz="2000" dirty="0">
                <a:solidFill>
                  <a:srgbClr val="455359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455359"/>
                </a:solidFill>
                <a:latin typeface="Arial Black" panose="020B0A04020102020204" pitchFamily="34" charset="0"/>
              </a:rPr>
              <a:t>самостійно долати</a:t>
            </a:r>
            <a:r>
              <a:rPr lang="en-US" sz="2000" dirty="0">
                <a:solidFill>
                  <a:srgbClr val="455359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455359"/>
                </a:solidFill>
                <a:latin typeface="Arial Black" panose="020B0A04020102020204" pitchFamily="34" charset="0"/>
              </a:rPr>
              <a:t>СЖО та</a:t>
            </a:r>
            <a:r>
              <a:rPr lang="en-US" sz="2000" dirty="0">
                <a:solidFill>
                  <a:srgbClr val="455359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455359"/>
                </a:solidFill>
                <a:latin typeface="Arial Black" panose="020B0A04020102020204" pitchFamily="34" charset="0"/>
              </a:rPr>
              <a:t>потребують підтримки шляхом надання соціальних послуг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5F0F671-4492-A449-0023-6C9D806D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0B7D816B-4CFC-62B2-2F43-F52ACE1FC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022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79123" y="720000"/>
            <a:ext cx="9000000" cy="95410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ЧИННИКИ, </a:t>
            </a:r>
          </a:p>
          <a:p>
            <a:pPr algn="ctr"/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ЯКІ ЗУМОВЛЮЮТЬ ВРАЗЛИВІСТЬ/СЖО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999" y="1982450"/>
            <a:ext cx="4469245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ІІІ</a:t>
            </a: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СТАН ЗДОРОВ</a:t>
            </a: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’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Я</a:t>
            </a:r>
          </a:p>
          <a:p>
            <a:pPr>
              <a:defRPr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хронічні захворювання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психічні розлади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залежності (алкогольні, наркотичні)</a:t>
            </a:r>
            <a:endParaRPr lang="uk-UA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756" y="1935726"/>
            <a:ext cx="4469244" cy="175432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І</a:t>
            </a: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V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СІМЕЙНІ ОБСТАВИНИ</a:t>
            </a:r>
          </a:p>
          <a:p>
            <a:pPr>
              <a:defRPr/>
            </a:pPr>
            <a:endParaRPr lang="uk-UA" sz="8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домашнє насильство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конфлікти в родині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втрата годувальника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неповні родини</a:t>
            </a:r>
            <a:endParaRPr lang="uk-UA" sz="2000" dirty="0">
              <a:solidFill>
                <a:srgbClr val="DEA9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58B7288-EDAF-DB3F-03CE-867B89D3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6192D773-CAFE-2674-B1DF-4E6576E4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D1F0C-251F-F50D-D456-B8996B6286CD}"/>
              </a:ext>
            </a:extLst>
          </p:cNvPr>
          <p:cNvSpPr txBox="1"/>
          <p:nvPr/>
        </p:nvSpPr>
        <p:spPr>
          <a:xfrm>
            <a:off x="1235999" y="3956400"/>
            <a:ext cx="4469245" cy="113877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V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ОСВІТНІ ТА ІНФОРМАЦІЙНІ</a:t>
            </a:r>
          </a:p>
          <a:p>
            <a:pPr>
              <a:defRPr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низький рівень освіти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цифрова неграмотність</a:t>
            </a:r>
            <a:endParaRPr lang="uk-UA" sz="20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9ACD2-00C7-344A-3C4E-101D673BAC64}"/>
              </a:ext>
            </a:extLst>
          </p:cNvPr>
          <p:cNvSpPr txBox="1"/>
          <p:nvPr/>
        </p:nvSpPr>
        <p:spPr>
          <a:xfrm>
            <a:off x="6486755" y="3951671"/>
            <a:ext cx="4469245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V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І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БЕЗПЕКОВІ</a:t>
            </a:r>
            <a:endParaRPr lang="uk-UA" sz="8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наслідки воєнних дій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руйнування житла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психоемоційна травматизація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внутрішнє переміщення</a:t>
            </a:r>
            <a:endParaRPr lang="uk-UA" sz="2000" dirty="0">
              <a:solidFill>
                <a:srgbClr val="DEA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6000" y="720000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СТАН ОХОПЛЕННЯ СОЦІАЛЬНИМИ ПОСЛУГАМИ ВРАЗЛИВИХ ГРУП 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НАСЕЛЕННЯ (25/16 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базових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endParaRPr lang="uk-U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84424"/>
              </p:ext>
            </p:extLst>
          </p:nvPr>
        </p:nvGraphicFramePr>
        <p:xfrm>
          <a:off x="462000" y="2160000"/>
          <a:ext cx="11268000" cy="4532234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842805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36420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9166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869328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50837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СОЦІАЛЬНІ</a:t>
                      </a:r>
                      <a:r>
                        <a:rPr lang="uk-UA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ПОСЛУГИ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61362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403311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Догляд вдома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1 818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1 450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368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Денний догляд дітей з інвалідністю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3559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Денний догляд осіб з інвалідністю (молодь від 18 до 35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років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Підтримане проживання бездомних осіб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адаптація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1 749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1 353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396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3225"/>
                  </a:ext>
                </a:extLst>
              </a:tr>
              <a:tr h="322962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Нічний притулок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4696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Екстрене (кризове) втручання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63835"/>
                  </a:ext>
                </a:extLst>
              </a:tr>
              <a:tr h="47675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Консультування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1 383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820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563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39712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38914724-AC2E-AC1F-7C0D-AD30448F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A2947C1E-0EED-063E-B709-6DDA62BEC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870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6000" y="720000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СТАН ОХОПЛЕННЯ СОЦІАЛЬНИМИ ПОСЛУГАМИ ВРАЗЛИВИХ ГРУП 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НАСЕЛЕННЯ</a:t>
            </a:r>
            <a:endParaRPr lang="uk-UA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41687"/>
              </p:ext>
            </p:extLst>
          </p:nvPr>
        </p:nvGraphicFramePr>
        <p:xfrm>
          <a:off x="462000" y="2160000"/>
          <a:ext cx="11268000" cy="4324938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842805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36420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9166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869328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80836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СОЦІАЛЬНІ</a:t>
                      </a:r>
                      <a:r>
                        <a:rPr lang="uk-UA" sz="2000" baseline="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ПОСЛУГИ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587126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41942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Медіація, соціальна інтеграція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та реінтеграція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97891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Представництво інтересів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3701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Посередництво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33117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профілактика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  <a:tr h="309014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Натуральна допомога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4 812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3 631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1 181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3225"/>
                  </a:ext>
                </a:extLst>
              </a:tr>
              <a:tr h="741607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Фізичний супровід осіб, які мають порушення опорно-рухового апарату та пересуваються на кріслах колісних, з інтелектуальними, сенсорними, фізичними, моторними, психічними та поведінковими порушеннями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4696"/>
                  </a:ext>
                </a:extLst>
              </a:tr>
              <a:tr h="385793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Переклад жестовою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мовою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794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448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346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63835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78EF636-8680-E9CF-DB81-DCFDF329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AB7AFCCC-50B4-2BB6-7284-A1D7A1B0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295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96000" y="720000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СТАН ОХОПЛЕННЯ СОЦІАЛЬНИМИ ПОСЛУГАМИ ВРАЗЛИВИХ ГРУП НАСЕЛЕННЯ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92920"/>
              </p:ext>
            </p:extLst>
          </p:nvPr>
        </p:nvGraphicFramePr>
        <p:xfrm>
          <a:off x="462000" y="2160000"/>
          <a:ext cx="11268001" cy="4344675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842805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36420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9166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869329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5809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СОЦІАЛЬНІ</a:t>
                      </a:r>
                      <a:r>
                        <a:rPr lang="uk-UA" sz="2000" baseline="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ПОСЛУГИ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56884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4072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Надання притулку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86300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Супровід під час інклюзивного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навчання (дітей шкільного віку)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3882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Інформування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1 396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1 074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322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23414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Соціальний супровід сімей/осіб, які перебувають у СЖО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  <a:tr h="508943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Соціальний супровід сімей,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у яких виховуються діти-сироти і діти, позбавлені батьківського піклування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3225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Транспортна послуга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4696"/>
                  </a:ext>
                </a:extLst>
              </a:tr>
              <a:tr h="304160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Комплексна послуга з формування життєстійкості (загально-національна)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8 945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5 464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3 481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066485"/>
                  </a:ext>
                </a:extLst>
              </a:tr>
              <a:tr h="3745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Комплексна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послуга р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аннього втручання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63835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40D260A-7766-6162-01DC-8CB81A31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727070C9-0BD4-485F-4396-0965EF2C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937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09F7FC-B13C-500E-14A9-1D71620DF678}"/>
              </a:ext>
            </a:extLst>
          </p:cNvPr>
          <p:cNvSpPr txBox="1"/>
          <p:nvPr/>
        </p:nvSpPr>
        <p:spPr>
          <a:xfrm>
            <a:off x="1596000" y="719999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СТАН ОХОПЛЕННЯ СОЦІАЛЬНИМИ ПОСЛУГАМИ ВРАЗЛИВИХ ГРУП НАСЕЛЕННЯ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18838"/>
              </p:ext>
            </p:extLst>
          </p:nvPr>
        </p:nvGraphicFramePr>
        <p:xfrm>
          <a:off x="462000" y="2160000"/>
          <a:ext cx="11268000" cy="432542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631411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575599">
                  <a:extLst>
                    <a:ext uri="{9D8B030D-6E8A-4147-A177-3AD203B41FA5}">
                      <a16:colId xmlns:a16="http://schemas.microsoft.com/office/drawing/2014/main" val="2898300014"/>
                    </a:ext>
                  </a:extLst>
                </a:gridCol>
                <a:gridCol w="1191662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869328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127364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СОЦІАЛЬНІ</a:t>
                      </a:r>
                      <a:r>
                        <a:rPr lang="uk-UA" sz="2000" baseline="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ПОСЛУГИ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80430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5887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адаптація ветеранів війни та членів їхніх сімей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629799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ПОСЛУГИ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З ДОГЛЯДУ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561338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професійній основі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467592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 непрофесійній основі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230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4DCF2B3-60E7-CD5A-D215-E4BF1DEA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E33E6C62-7D03-BD71-BF5A-5C9C4E56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3063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CC003-DE4A-59DA-DD4F-40AE3C49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433035-6990-EEA6-E721-DD2F13F8CE61}"/>
              </a:ext>
            </a:extLst>
          </p:cNvPr>
          <p:cNvSpPr/>
          <p:nvPr/>
        </p:nvSpPr>
        <p:spPr>
          <a:xfrm>
            <a:off x="462000" y="1668713"/>
            <a:ext cx="11268001" cy="472380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956C0D-D277-90C8-BD3B-C5674951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" y="1668713"/>
            <a:ext cx="4209409" cy="4723801"/>
          </a:xfrm>
          <a:prstGeom prst="rect">
            <a:avLst/>
          </a:prstGeom>
          <a:effec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95D902-1F97-79E6-7675-93580CE48246}"/>
              </a:ext>
            </a:extLst>
          </p:cNvPr>
          <p:cNvSpPr/>
          <p:nvPr/>
        </p:nvSpPr>
        <p:spPr>
          <a:xfrm>
            <a:off x="4921298" y="1960673"/>
            <a:ext cx="6558813" cy="42165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uk-UA" sz="2800" b="1" dirty="0">
              <a:solidFill>
                <a:srgbClr val="EE8429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400" b="1">
                <a:solidFill>
                  <a:schemeClr val="bg1"/>
                </a:solidFill>
                <a:latin typeface="Arial Black" panose="020B0A04020102020204" pitchFamily="34" charset="0"/>
              </a:rPr>
              <a:t>ЗВІТ</a:t>
            </a: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ЗА РЕЗУЛЬТАТАМИ ВИЗНАЧЕННЯ ПОТРЕБ У СОЦІАЛЬНИХ ПОСЛУГАХ НАСЕЛЕННЯ 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ЖИТОМИРСЬКОЇ МІСЬКОЇ ТЕРИТОРІАЛЬНОЇ ГРОМАДИ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ЗА 2025 РІК</a:t>
            </a:r>
            <a:b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середньостроковий період)</a:t>
            </a:r>
            <a:r>
              <a:rPr lang="uk-UA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endParaRPr lang="uk-UA" sz="160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 algn="ctr"/>
            <a:r>
              <a:rPr lang="uk-UA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 урахуванням </a:t>
            </a:r>
            <a:r>
              <a:rPr lang="uk-UA" altLang="ru-RU" sz="16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ґендерно</a:t>
            </a:r>
            <a:r>
              <a:rPr lang="uk-UA" alt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орієнтованого підходу</a:t>
            </a:r>
            <a:endParaRPr lang="ru-RU" altLang="ru-RU" sz="16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CEB0BFE-18FF-C6E2-841B-23A1F50B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BDFF5B50-E1DE-5C1B-A8BE-733A8720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553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9617" y="984664"/>
            <a:ext cx="8813260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 складу груп входять представники 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uk-UA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                                                           </a:t>
            </a:r>
            <a:endParaRPr lang="uk-UA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76399"/>
              </p:ext>
            </p:extLst>
          </p:nvPr>
        </p:nvGraphicFramePr>
        <p:xfrm>
          <a:off x="461999" y="2160000"/>
          <a:ext cx="11268001" cy="4319937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6362890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565204">
                  <a:extLst>
                    <a:ext uri="{9D8B030D-6E8A-4147-A177-3AD203B41FA5}">
                      <a16:colId xmlns:a16="http://schemas.microsoft.com/office/drawing/2014/main" val="1330487378"/>
                    </a:ext>
                  </a:extLst>
                </a:gridCol>
                <a:gridCol w="1565204">
                  <a:extLst>
                    <a:ext uri="{9D8B030D-6E8A-4147-A177-3AD203B41FA5}">
                      <a16:colId xmlns:a16="http://schemas.microsoft.com/office/drawing/2014/main" val="4173827345"/>
                    </a:ext>
                  </a:extLst>
                </a:gridCol>
                <a:gridCol w="1026130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748573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890793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СІМЕЙНА ФОРМА ВИХОВАННЯ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в них дітей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Хл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5774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дитячий будинок сімейного типу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  <a:tr h="471081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прийомна сім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3225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патронатна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сім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4696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сім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я опікуна/піклувальника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195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244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066485"/>
                  </a:ext>
                </a:extLst>
              </a:tr>
              <a:tr h="7970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сім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я, яка усиновила дитину/дітей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149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168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63835"/>
                  </a:ext>
                </a:extLst>
              </a:tr>
              <a:tr h="6094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375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523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271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252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11782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A50AE8A2-6419-0BE2-D2DE-2A7DA5A1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FCC0C8D-7B58-5A97-9147-54B0B04C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18DEE-5A58-B852-0B6E-9F95E40C0E17}"/>
              </a:ext>
            </a:extLst>
          </p:cNvPr>
          <p:cNvSpPr txBox="1"/>
          <p:nvPr/>
        </p:nvSpPr>
        <p:spPr>
          <a:xfrm>
            <a:off x="1596000" y="719999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СІМЕЙНІ ФОРМИ ВИХОВАННЯ</a:t>
            </a:r>
          </a:p>
        </p:txBody>
      </p:sp>
    </p:spTree>
    <p:extLst>
      <p:ext uri="{BB962C8B-B14F-4D97-AF65-F5344CB8AC3E}">
        <p14:creationId xmlns:p14="http://schemas.microsoft.com/office/powerpoint/2010/main" val="376699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236000" y="2160000"/>
            <a:ext cx="9720000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РОЗДІЛ ІІ</a:t>
            </a:r>
            <a:r>
              <a:rPr lang="en-US" dirty="0">
                <a:latin typeface="Arial Black" panose="020B0A04020102020204" pitchFamily="34" charset="0"/>
              </a:rPr>
              <a:t>I</a:t>
            </a:r>
            <a:endParaRPr lang="uk-UA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ОСНОВНІ СОЦІАЛЬНІ ПРОБЛЕМИ ТА ПОТРЕБИ У СОЦІАЛЬНИХ ПОСЛУГАХ, шляхи вирішення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928AFAFC-93E7-9D5F-3751-EA6CAE22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5EF434E2-8C3D-9CA8-C82C-3BC6FFC3F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033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5009A-315A-5FD7-4848-36997F9E8DF8}"/>
              </a:ext>
            </a:extLst>
          </p:cNvPr>
          <p:cNvSpPr txBox="1"/>
          <p:nvPr/>
        </p:nvSpPr>
        <p:spPr>
          <a:xfrm>
            <a:off x="1596000" y="719999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ОСНОВНІ СОЦІАЛЬНІ ПРОБЛЕМИ ТА ПОТРЕБИ </a:t>
            </a:r>
          </a:p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У СОЦІАЛЬНИХ ПОСЛУГАХ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000" y="2517732"/>
            <a:ext cx="9720000" cy="293926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ЗРОСТАННЯ КІЛЬКОСТІ ВРАЗЛИВИХ КАТЕГОРІЙ НАСЕЛЕННЯ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ПОТРЕБА У РОЗШИРЕННІ СПЕКТРУ СОЦІАЛЬНИХ ПОСЛУГ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НЕДОСТАТНЯ КІЛЬКІСТЬ ФАХІВЦІВ СОЦІАЛЬНОЇ СФЕРИ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НИЗЬКИЙ РІВЕНЬ ФІНАНСОВОГО ЗАБЕЗПЕЧЕННЯ ФАХІВЦІВ, ЯКІ НАДАЮТЬ СОЦІАЛЬНІ ПОСЛУГИ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МАТЕРІАЛЬНО-ТЕХНІЧНІ ОБМЕЖЕННЯ НАДАВАЧІВ СОЦІАЛЬНИХ ПОСЛУГ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НИЗЬКА ОБІЗНАНІСТЬ НАСЕЛЕННЯ ПРО СОЦІАЛЬНІ ПОСЛУГИ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242B950-0319-F140-394E-D0D8AE3A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888E6953-73B5-6B45-6075-5E7C8728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583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9974B-E33D-EBDD-E33A-879F53A35C09}"/>
              </a:ext>
            </a:extLst>
          </p:cNvPr>
          <p:cNvSpPr txBox="1"/>
          <p:nvPr/>
        </p:nvSpPr>
        <p:spPr>
          <a:xfrm>
            <a:off x="1596000" y="719999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ПРОВЕДЕННЯ ОПИТУВАННЯ ОТРИМУВАЧІВ СОЦІАЛЬНИХ ПОСЛУГ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000" y="2524241"/>
            <a:ext cx="9720000" cy="263149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АНКЕТУВАННЯ ЧЕРЕЗ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GOOGLE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-ФОРМУ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ОСОБИСТЕ АНКЕТУВАННЯ (ПІД ЧАС ВИЇЗДУ) ЗА МІСЦЕМ ПРОЖИВАННЯ ОТРИМУВАЧА СОЦІАЛЬНИХ ПОСЛУГ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ОПИТУВАННЯ ПІД ЧАС ПРИЙОМУ ГРОМАДЯН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АНАЛІЗ ЗВЕРНЕНЬ ГРОМАДЯН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АНКЕТУВАННЯ ПІД ЧАС НАДАННЯ СОЦІАЛЬНИХ ПОСЛУГ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ОПИТУВАННЯ ЗАСОБАМИ ТЕЛЕФОННОГО ЗВ’ЯЗКУ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2209E4F4-DF65-8980-E156-2D6E11B5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6510803C-F423-C8EF-38A0-3A477E91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7729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001A68-A1E1-87ED-2ED7-F4E84FD06A07}"/>
              </a:ext>
            </a:extLst>
          </p:cNvPr>
          <p:cNvSpPr txBox="1"/>
          <p:nvPr/>
        </p:nvSpPr>
        <p:spPr>
          <a:xfrm>
            <a:off x="1596000" y="719999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В АНКЕТУВАННІ ВЗЯЛИ УЧАСТЬ </a:t>
            </a:r>
          </a:p>
          <a:p>
            <a:pPr algn="ctr"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1 530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ОСІБ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000" y="2524241"/>
            <a:ext cx="9720000" cy="278537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КАТЕГОРІЇ УЧАСНИКІВ ОПИТУВАННЯ</a:t>
            </a:r>
          </a:p>
          <a:p>
            <a:pPr>
              <a:defRPr/>
            </a:pPr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ПОХИЛОГО ВІКУ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40 %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З ІНВАЛІДНІСТЮ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10 %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ВПО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5 %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ОДИНОКІ ГРОМАДЯНИ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10 %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РОДИНИ З ДІТЬМИ -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25 %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РОДИНИ, ЯКІ ПЕРЕБУВАЮТЬ В СЖО -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10%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2A1FC87-D972-F80E-EDB7-9B5BAD6C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C50D4FF-943C-F735-28D5-6B69B4A2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619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83D50F-99ED-3EBC-91E3-686DC70BFEBE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ОСНОВНІ ВИЯВЛЕНІ ПОТРЕБИ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000" y="2524578"/>
            <a:ext cx="9720000" cy="390876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ЗА РЕЗУЛЬТАТАМИ АНАЛІЗУ АНКЕТ/ОПИТУВАНЬ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ВСТАНОВЛЕНО, ЩО НАЙБІЛЬШ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ЗАТРЕБУВАНИМИ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Є ТАКІ ПОСЛУГИ:</a:t>
            </a:r>
          </a:p>
          <a:p>
            <a:pPr algn="just">
              <a:defRPr/>
            </a:pPr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натуральна допомога - </a:t>
            </a:r>
            <a:r>
              <a:rPr lang="uk-UA" sz="2400" b="1" dirty="0" smtClean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45 </a:t>
            </a:r>
            <a:r>
              <a:rPr lang="uk-UA" sz="24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%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догляд вдома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30 % </a:t>
            </a:r>
            <a:endParaRPr lang="uk-UA" sz="1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транспортна послуга -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10%</a:t>
            </a:r>
            <a:endParaRPr lang="uk-UA" sz="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денний догляд дітей/молоді з інвалідністю -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10%</a:t>
            </a:r>
            <a:endParaRPr lang="uk-UA" sz="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соціальний супровід -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20%</a:t>
            </a:r>
            <a:endParaRPr lang="uk-UA" sz="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послуги з психологічної підтримки -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30%</a:t>
            </a:r>
            <a:endParaRPr lang="uk-UA" sz="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переклад жестовою мовою -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10%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90C2945-FC99-2EB6-1340-BFEC1188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DC318FCD-4623-CD0E-9C4B-1B8BA6247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4509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36000" y="2520000"/>
            <a:ext cx="9720000" cy="17081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Особи похилого віку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переважно потребують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регулярної допомоги у веденні домашнього господарства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придбанні продуктів харчування та медикаментів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оплати комунальних послуг</a:t>
            </a:r>
            <a:endParaRPr lang="uk-UA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натуральної допомоги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6000" y="4471387"/>
            <a:ext cx="9720000" cy="201593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Особи з інвалідністю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переважно потребують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розширення обсягів у догляді вдома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транспортної послуги 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соціального супроводу</a:t>
            </a: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участь в різноманітних заходах (соціалізація)</a:t>
            </a:r>
            <a:endParaRPr lang="uk-UA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натуральної допомоги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2E7E47FF-1332-2FFB-9E6B-CF6731DB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BA7BAA63-7128-B14E-45A8-F753F00D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D814C-C528-BF0D-83A9-D9B8048F1DB2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ОСНОВНІ ВИЯВЛЕНІ ПОТРЕБИ</a:t>
            </a:r>
          </a:p>
        </p:txBody>
      </p:sp>
    </p:spTree>
    <p:extLst>
      <p:ext uri="{BB962C8B-B14F-4D97-AF65-F5344CB8AC3E}">
        <p14:creationId xmlns:p14="http://schemas.microsoft.com/office/powerpoint/2010/main" val="64692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EE5157-FD86-4CCE-9F38-338D14396F2B}"/>
              </a:ext>
            </a:extLst>
          </p:cNvPr>
          <p:cNvSpPr txBox="1"/>
          <p:nvPr/>
        </p:nvSpPr>
        <p:spPr>
          <a:xfrm>
            <a:off x="1596000" y="980057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ОЦІНКА ДОСТУПНОСТІ ТА ЯКОСТІ </a:t>
            </a:r>
          </a:p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СОЦІАЛЬНИХ ПОСЛУГ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000" y="2520000"/>
            <a:ext cx="9720000" cy="263149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ЗАДОВОЛЕНІ ЯКІСТЮ НАДАННЯ СОЦІАЛЬНИХ ПОСЛУГ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80 %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ВИЗНАЧИЛИ ПОТРЕБУ У ЗБІЛЬШЕННІ ЧАСТОТИ НАДАННЯ СОЦІАЛЬНИХ ПОСЛУГ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10%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ВИСЛОВИЛИ ПРОПОЗИЦІЇ ЩОДО РОЗШИРЕННЯ ПЕРЕЛІКУ СОЦІАЛЬНИХ ПОСЛУГ В ГРОМАДІ -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8 %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НЕ ЗАДОВОЛЕНІ НАДАННЯМ СОЦІАЛЬНИХ ПОСЛУГ -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2 %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9A81C48-9112-2321-CCB7-1EDD8E88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0EF8CE02-0C9F-EB63-1BEA-FFFF652C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58798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69365-58EB-813C-2E16-4FF6FB55A28B}"/>
              </a:ext>
            </a:extLst>
          </p:cNvPr>
          <p:cNvSpPr txBox="1"/>
          <p:nvPr/>
        </p:nvSpPr>
        <p:spPr>
          <a:xfrm>
            <a:off x="1596000" y="719999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ШЛЯХИ </a:t>
            </a:r>
            <a:r>
              <a:rPr lang="uk-UA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РОЗВʼЯЗАННЯ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ВИЯВЛЕНИХ </a:t>
            </a:r>
          </a:p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СОЦІАЛЬНИХ ПРОБЛЕМ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000" y="1958231"/>
            <a:ext cx="11268000" cy="4508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розширення спектру соціальних послуг у громаді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розвиток альтернативних форм догляду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посилення підтримки сімей, які виховують дітей з інвалідністю, багатодітних малозабезпечених родин, ДБСТ, прийомних сімей, патронатних сімей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посилення підтримки ВПО, родин загиблих (зниклих безвісті) Захисників та Захисниць України, осіб з інвалідністю, осіб похилого віку, одиноких непрацездатних громадян тощо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перегляд обсягів фінансування з урахуванням реальної потреби населення громади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залучення до надання соціальних послуг волонтерів, громадські, благодійні, релігійні об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єднання та організації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реалізація експериментальних проєктів, з метою забезпечення потреб громади в соціальних послугах та залучення інших джерел фінансування для їх надання</a:t>
            </a:r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доцільність надання соціальних послуг шляхом соціального замовлення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2D622E8F-5483-1BD3-2B91-F188D4D8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D5D9F5BE-C9A8-4974-2F14-D1B91450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0959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236000" y="2160000"/>
            <a:ext cx="9720000" cy="353943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РОЗДІЛ І</a:t>
            </a:r>
            <a:r>
              <a:rPr lang="en-US" dirty="0">
                <a:latin typeface="Arial Black" panose="020B0A04020102020204" pitchFamily="34" charset="0"/>
              </a:rPr>
              <a:t>V</a:t>
            </a:r>
            <a:endParaRPr lang="uk-UA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СТАН СИСТЕМИ НАДАННЯ </a:t>
            </a: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СОЦІАЛЬНИХ ПОСЛУГ</a:t>
            </a:r>
          </a:p>
          <a:p>
            <a:pPr algn="ctr">
              <a:defRPr/>
            </a:pPr>
            <a:endParaRPr lang="uk-UA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latin typeface="Arial Black" panose="020B0A04020102020204" pitchFamily="34" charset="0"/>
              </a:rPr>
              <a:t>Наявні ресурси </a:t>
            </a:r>
          </a:p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endParaRPr lang="uk-UA" sz="1600" dirty="0">
              <a:latin typeface="Arial Black" panose="020B0A040201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uk-UA" sz="2400" dirty="0">
                <a:latin typeface="Arial Black" panose="020B0A04020102020204" pitchFamily="34" charset="0"/>
              </a:rPr>
              <a:t>Інформування населення громади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F099186-0E12-087C-A01C-498DB41E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6E72E64B-D562-AC28-05FA-F9C543D75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327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36000" y="2160000"/>
            <a:ext cx="9720000" cy="292387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РОЗДІЛ І</a:t>
            </a:r>
          </a:p>
          <a:p>
            <a:pPr algn="ctr">
              <a:defRPr/>
            </a:pPr>
            <a:endParaRPr lang="uk-UA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ВСТУПНА ЧАСТИНА</a:t>
            </a:r>
          </a:p>
          <a:p>
            <a:pPr algn="ctr">
              <a:defRPr/>
            </a:pPr>
            <a:endParaRPr lang="uk-UA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Профіль та Основні тенденції </a:t>
            </a: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соціально – демографічних процесів</a:t>
            </a: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У територіальній громаді</a:t>
            </a:r>
          </a:p>
        </p:txBody>
      </p:sp>
    </p:spTree>
    <p:extLst>
      <p:ext uri="{BB962C8B-B14F-4D97-AF65-F5344CB8AC3E}">
        <p14:creationId xmlns:p14="http://schemas.microsoft.com/office/powerpoint/2010/main" val="86840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326082" y="4600705"/>
            <a:ext cx="7539834" cy="640551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anchor="ctr">
            <a:spAutoFit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соціальних послуг та координації соціальної роботи 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1031" y="3376671"/>
            <a:ext cx="1404553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(управління) у справах дітей ЖМР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01491" y="2029235"/>
            <a:ext cx="2389017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1224" y="2613844"/>
            <a:ext cx="6469552" cy="467342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anchor="ctr"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виконавчий комітет Житомирської міської ради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5815" y="3371336"/>
            <a:ext cx="1404553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normAutofit lnSpcReduction="10000"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соціальної політики</a:t>
            </a:r>
          </a:p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ЖМР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6175" y="3366000"/>
            <a:ext cx="1377100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освіти ЖМР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6801" y="3366000"/>
            <a:ext cx="1404553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охорони </a:t>
            </a:r>
            <a:r>
              <a:rPr lang="uk-UA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ЖМР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65225" y="3366000"/>
            <a:ext cx="1404553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у справах ветеранів війни ЖМР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93650" y="3366000"/>
            <a:ext cx="1404553" cy="97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структурні підрозділи ЖМР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856933" y="2029235"/>
            <a:ext cx="238901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міський голова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0264" y="5567369"/>
            <a:ext cx="3171467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організації надання  соціальних послуг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90269" y="5574122"/>
            <a:ext cx="3171467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координації </a:t>
            </a:r>
          </a:p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соціальної роботи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stCxn id="8" idx="2"/>
            <a:endCxn id="10" idx="0"/>
          </p:cNvCxnSpPr>
          <p:nvPr/>
        </p:nvCxnSpPr>
        <p:spPr>
          <a:xfrm>
            <a:off x="6096000" y="2437858"/>
            <a:ext cx="0" cy="17598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  <a:stCxn id="10" idx="1"/>
            <a:endCxn id="11" idx="0"/>
          </p:cNvCxnSpPr>
          <p:nvPr/>
        </p:nvCxnSpPr>
        <p:spPr>
          <a:xfrm flipH="1">
            <a:off x="2038092" y="2847515"/>
            <a:ext cx="823132" cy="5238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  <a:endCxn id="13" idx="0"/>
          </p:cNvCxnSpPr>
          <p:nvPr/>
        </p:nvCxnSpPr>
        <p:spPr>
          <a:xfrm>
            <a:off x="3702927" y="3091090"/>
            <a:ext cx="381" cy="28558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  <a:endCxn id="14" idx="0"/>
          </p:cNvCxnSpPr>
          <p:nvPr/>
        </p:nvCxnSpPr>
        <p:spPr>
          <a:xfrm>
            <a:off x="5354725" y="3081953"/>
            <a:ext cx="0" cy="28404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  <a:stCxn id="15" idx="0"/>
          </p:cNvCxnSpPr>
          <p:nvPr/>
        </p:nvCxnSpPr>
        <p:spPr>
          <a:xfrm flipH="1" flipV="1">
            <a:off x="6938887" y="3080419"/>
            <a:ext cx="191" cy="28558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stCxn id="16" idx="0"/>
          </p:cNvCxnSpPr>
          <p:nvPr/>
        </p:nvCxnSpPr>
        <p:spPr>
          <a:xfrm flipH="1" flipV="1">
            <a:off x="8567501" y="3080419"/>
            <a:ext cx="1" cy="28558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  <a:stCxn id="10" idx="3"/>
            <a:endCxn id="17" idx="0"/>
          </p:cNvCxnSpPr>
          <p:nvPr/>
        </p:nvCxnSpPr>
        <p:spPr>
          <a:xfrm>
            <a:off x="9330776" y="2847515"/>
            <a:ext cx="865151" cy="5184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  <a:stCxn id="11" idx="2"/>
            <a:endCxn id="18" idx="1"/>
          </p:cNvCxnSpPr>
          <p:nvPr/>
        </p:nvCxnSpPr>
        <p:spPr>
          <a:xfrm>
            <a:off x="2038092" y="4343336"/>
            <a:ext cx="287990" cy="5776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stCxn id="21" idx="0"/>
          </p:cNvCxnSpPr>
          <p:nvPr/>
        </p:nvCxnSpPr>
        <p:spPr>
          <a:xfrm flipH="1" flipV="1">
            <a:off x="3915997" y="5243148"/>
            <a:ext cx="1" cy="32422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stCxn id="22" idx="0"/>
          </p:cNvCxnSpPr>
          <p:nvPr/>
        </p:nvCxnSpPr>
        <p:spPr>
          <a:xfrm flipH="1" flipV="1">
            <a:off x="8276002" y="5249901"/>
            <a:ext cx="1" cy="32422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E5F545-AB9E-965A-4254-0976D791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9A029CCE-28FA-2F86-748E-F0A548A8F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E8264-239E-97B6-B4DC-5FA3668C9C8A}"/>
              </a:ext>
            </a:extLst>
          </p:cNvPr>
          <p:cNvSpPr txBox="1"/>
          <p:nvPr/>
        </p:nvSpPr>
        <p:spPr>
          <a:xfrm>
            <a:off x="1596000" y="719999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МОДЕЛЬ ОРГАНІЗАЦІЙНОЇ СТРУКТУРИ </a:t>
            </a:r>
          </a:p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НАДАННЯ СОЦІАЛЬНИХ ПОСЛУГ </a:t>
            </a:r>
          </a:p>
        </p:txBody>
      </p:sp>
    </p:spTree>
    <p:extLst>
      <p:ext uri="{BB962C8B-B14F-4D97-AF65-F5344CB8AC3E}">
        <p14:creationId xmlns:p14="http://schemas.microsoft.com/office/powerpoint/2010/main" val="4125746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80F16E-8D56-AD9F-F6C5-72511B3A1486}"/>
              </a:ext>
            </a:extLst>
          </p:cNvPr>
          <p:cNvSpPr txBox="1"/>
          <p:nvPr/>
        </p:nvSpPr>
        <p:spPr>
          <a:xfrm>
            <a:off x="1596000" y="719999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БЮДЖЕТ ГРОМАДИ НА НАДАННЯ СОЦІАЛЬНИХ ПОСЛУГ </a:t>
            </a:r>
            <a:r>
              <a:rPr lang="uk-UA" sz="2400" b="1" dirty="0">
                <a:solidFill>
                  <a:srgbClr val="D8701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71 026 332,50  </a:t>
            </a: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грн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2000" y="1910441"/>
            <a:ext cx="11268001" cy="13849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Утримання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комунальних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закладів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D87012"/>
                </a:solidFill>
                <a:latin typeface="Arial Black" panose="020B0A04020102020204" pitchFamily="34" charset="0"/>
              </a:rPr>
              <a:t>54 800 132,50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грн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територіальний центр соціального обслуговування (надання соціальних послуг)    ЖМР - </a:t>
            </a:r>
            <a:r>
              <a:rPr lang="uk-UA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34 066 421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Центр комплексної реабілітації для дітей з  інвалідністю ЖМР - </a:t>
            </a:r>
            <a:r>
              <a:rPr lang="uk-UA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9 732 376,50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центр соціальних служб ЖМР -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11 001 335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462000" y="3400502"/>
            <a:ext cx="11268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Компенсація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за </a:t>
            </a:r>
            <a:r>
              <a:rPr lang="ru-RU" alt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надання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соціальних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послуг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шляхом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соціального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defRPr/>
            </a:pP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замовлення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>
                <a:solidFill>
                  <a:srgbClr val="D87012"/>
                </a:solidFill>
                <a:latin typeface="Arial Black" panose="020B0A04020102020204" pitchFamily="34" charset="0"/>
              </a:rPr>
              <a:t>2 771 600 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грн: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ЖОГО «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Милосердя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«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Комплексний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заклад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захисту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для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осіб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потрапили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життєві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обставини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</a:t>
            </a:r>
            <a:r>
              <a:rPr lang="uk-UA" altLang="ru-RU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451 600 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Благодійна  організація «Благодійний фонд «</a:t>
            </a:r>
            <a:r>
              <a:rPr lang="uk-UA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Карітас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-Житомир» - </a:t>
            </a:r>
            <a:r>
              <a:rPr lang="uk-UA" altLang="ru-RU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1 320 000 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ГО «Грані можливого» - </a:t>
            </a:r>
            <a:r>
              <a:rPr lang="uk-UA" altLang="ru-RU" sz="1600" b="1" dirty="0">
                <a:solidFill>
                  <a:srgbClr val="D87012"/>
                </a:solidFill>
                <a:latin typeface="Arial Black" panose="020B0A04020102020204" pitchFamily="34" charset="0"/>
              </a:rPr>
              <a:t>1 000 000 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грн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462000" y="5198340"/>
            <a:ext cx="11268001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Компенсація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фізичним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особам,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надають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defRPr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соціальні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послуги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з догляду </a:t>
            </a:r>
            <a:r>
              <a:rPr lang="ru-RU" sz="2000" b="1" dirty="0">
                <a:solidFill>
                  <a:srgbClr val="D87012"/>
                </a:solidFill>
                <a:latin typeface="Arial Black" panose="020B0A04020102020204" pitchFamily="34" charset="0"/>
              </a:rPr>
              <a:t>13 454 600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грн:</a:t>
            </a:r>
          </a:p>
          <a:p>
            <a:pPr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професійній основі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3 514 560 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</a:p>
          <a:p>
            <a:pPr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непрофесійній основі </a:t>
            </a:r>
            <a:r>
              <a:rPr lang="uk-U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16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9 940 040 </a:t>
            </a: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грн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DB0733E-AF99-5A3D-94A7-7B5CAC1A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D41080BA-A8C1-C7F3-C87F-6EAB0820C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6330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96000" y="720000"/>
            <a:ext cx="9000000" cy="469846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62000" y="1819072"/>
            <a:ext cx="11268001" cy="690664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Закону України «Про соціальні послуги»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62001" y="2719870"/>
            <a:ext cx="11268000" cy="171206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Наказу Міністерства соціальної політики України від 19.04.2023 № 130-Н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«Про затвердження Порядку визначення потреб населення адміністративно-територіальної одиниці/територіальної громади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 соціальних послугах»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62001" y="4642072"/>
            <a:ext cx="11268000" cy="187546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Рішення виконавчого комітету  міської ради від 02.02.2022 № 80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«Про створення робочої групи з визначення потреб населення Житомирської міської територіальної громади у соціальних послугах»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(зі змінами)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596000" y="719999"/>
            <a:ext cx="8999999" cy="8316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latin typeface="Arial Black" panose="020B0A04020102020204" pitchFamily="34" charset="0"/>
              </a:rPr>
              <a:t>На виконання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3387D2-87AA-D452-6B02-11D5F89F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E28C1C8E-EB89-3158-4B74-8AE07137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0624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96000" y="720000"/>
            <a:ext cx="9000000" cy="4427471"/>
          </a:xfrm>
          <a:prstGeom prst="rect">
            <a:avLst/>
          </a:prstGeom>
          <a:solidFill>
            <a:srgbClr val="EE84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62000" y="3540868"/>
            <a:ext cx="5423234" cy="2901029"/>
          </a:xfrm>
          <a:prstGeom prst="flowChartProcess">
            <a:avLst/>
          </a:prstGeom>
          <a:solidFill>
            <a:srgbClr val="4553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260846" y="3540868"/>
            <a:ext cx="5469154" cy="290103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834246" y="720000"/>
            <a:ext cx="8568902" cy="304900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створено </a:t>
            </a:r>
          </a:p>
          <a:p>
            <a:pPr algn="ctr">
              <a:defRPr/>
            </a:pPr>
            <a:endParaRPr lang="uk-UA" sz="800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робочу та координаційну групи </a:t>
            </a: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з визначення потреб населення</a:t>
            </a: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Житомирської міської</a:t>
            </a: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 територіальної громади </a:t>
            </a:r>
          </a:p>
          <a:p>
            <a:pPr algn="ctr">
              <a:defRPr/>
            </a:pPr>
            <a:r>
              <a:rPr lang="uk-UA" sz="2400" dirty="0">
                <a:latin typeface="Arial Black" panose="020B0A04020102020204" pitchFamily="34" charset="0"/>
              </a:rPr>
              <a:t>у соціальних послугах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997" y="3714109"/>
            <a:ext cx="5423237" cy="2554545"/>
          </a:xfrm>
          <a:prstGeom prst="rect">
            <a:avLst/>
          </a:prstGeom>
          <a:noFill/>
          <a:effectLst/>
        </p:spPr>
        <p:txBody>
          <a:bodyPr wrap="square" lIns="180000" rIns="180000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робоча група</a:t>
            </a:r>
          </a:p>
          <a:p>
            <a:pPr algn="ctr">
              <a:defRPr/>
            </a:pP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визначає потреби населення у соціальних послугах на:</a:t>
            </a:r>
          </a:p>
          <a:p>
            <a:pPr algn="ctr">
              <a:defRPr/>
            </a:pP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короткостроковий період</a:t>
            </a:r>
          </a:p>
          <a:p>
            <a:pPr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(з січня по квітень)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середньостроковий період</a:t>
            </a:r>
          </a:p>
          <a:p>
            <a:pPr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(з січня по червень)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0846" y="3746053"/>
            <a:ext cx="5469154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координаційна група</a:t>
            </a:r>
          </a:p>
          <a:p>
            <a:pPr algn="ctr">
              <a:defRPr/>
            </a:pP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0846" y="4957618"/>
            <a:ext cx="5469153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під час дії надзвичайного або воєнного стану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1846F1-0B33-4620-DBEE-A109949F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4FDC7E00-0CAE-24FE-0F3E-2DED8F94A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1670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532946" y="720000"/>
            <a:ext cx="9134273" cy="95410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в складі  робочої/координаційної групи </a:t>
            </a: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21</a:t>
            </a:r>
            <a:r>
              <a:rPr lang="uk-UA" dirty="0">
                <a:latin typeface="Arial Black" panose="020B0A04020102020204" pitchFamily="34" charset="0"/>
              </a:rPr>
              <a:t> </a:t>
            </a:r>
            <a:r>
              <a:rPr lang="uk-UA" dirty="0" err="1">
                <a:latin typeface="Arial Black" panose="020B0A04020102020204" pitchFamily="34" charset="0"/>
              </a:rPr>
              <a:t>особА</a:t>
            </a:r>
            <a:endParaRPr lang="uk-UA" dirty="0">
              <a:latin typeface="Arial Black" panose="020B0A040201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381345" y="2042809"/>
            <a:ext cx="2198451" cy="579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00082" y="2042809"/>
            <a:ext cx="1445045" cy="1988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579796" y="2339309"/>
            <a:ext cx="2781376" cy="1060193"/>
          </a:xfrm>
          <a:prstGeom prst="roundRect">
            <a:avLst/>
          </a:prstGeom>
          <a:solidFill>
            <a:srgbClr val="969FA7"/>
          </a:solidFill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жінок </a:t>
            </a:r>
            <a:r>
              <a:rPr lang="uk-UA" sz="2400" dirty="0">
                <a:solidFill>
                  <a:srgbClr val="455359"/>
                </a:solidFill>
                <a:latin typeface="Arial Black" panose="020B0A04020102020204" pitchFamily="34" charset="0"/>
              </a:rPr>
              <a:t>17</a:t>
            </a:r>
            <a:endParaRPr lang="ru-RU" sz="2400" dirty="0">
              <a:solidFill>
                <a:srgbClr val="45535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96388"/>
              </p:ext>
            </p:extLst>
          </p:nvPr>
        </p:nvGraphicFramePr>
        <p:xfrm>
          <a:off x="620459" y="2452328"/>
          <a:ext cx="5213291" cy="399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689075" y="4166895"/>
            <a:ext cx="1538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81%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3645394" y="3399502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19%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0459" y="4167159"/>
            <a:ext cx="2781376" cy="1076049"/>
          </a:xfrm>
          <a:prstGeom prst="roundRect">
            <a:avLst/>
          </a:prstGeom>
          <a:solidFill>
            <a:srgbClr val="969FA7"/>
          </a:solidFill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чоловіків 4</a:t>
            </a:r>
            <a:endParaRPr lang="ru-RU" sz="24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C50335F-EFDB-7C14-641B-285EEED2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83E3AC4-E417-1A83-6ADE-407F442F0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6565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39634F-84F9-60F2-96C5-1309D7D986C5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ЦИФРОВІЗАЦІЯ СОЦІАЛЬНИХ ПОСЛУГ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001" y="1936603"/>
            <a:ext cx="11268000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з жовтня 2024 року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розпочато роботу в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ЄІССС (Єдина інформаційна система соціальної сфери) та організовано надання соціальних послуг за допомогою електронного кейс-менеджменту </a:t>
            </a:r>
            <a:r>
              <a:rPr lang="uk-UA" sz="2000" b="1" dirty="0">
                <a:solidFill>
                  <a:srgbClr val="D87012"/>
                </a:solidFill>
                <a:latin typeface="Arial Black" panose="020B0A04020102020204" pitchFamily="34" charset="0"/>
              </a:rPr>
              <a:t>«шляхом ведення випадку»</a:t>
            </a: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62000" y="3116014"/>
            <a:ext cx="6074568" cy="130034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815060" y="3109529"/>
            <a:ext cx="4914929" cy="130682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000" y="3409000"/>
            <a:ext cx="607456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Реалізація цифрового інструменту «Ведення випадку» (кейс-менеджмент)</a:t>
            </a:r>
            <a:r>
              <a:rPr lang="uk-UA" dirty="0"/>
              <a:t>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1284" y="4746961"/>
            <a:ext cx="6225284" cy="20005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надавачі соціальних послуг комунальної власності: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територіальний центр соціального обслуговування (надання соціальних послуг) ЖМР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центр соціальних служб ЖМР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Центр комплексної реабілітації для дітей з інвалідністю ЖМР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5060" y="3260427"/>
            <a:ext cx="4914929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Забезпечення реєстрації отримувачів/надавачів соціальних послуг)</a:t>
            </a:r>
            <a:r>
              <a:rPr lang="uk-UA" dirty="0"/>
              <a:t> 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15061" y="4794608"/>
            <a:ext cx="4914928" cy="181588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департамент соціальної політики ЖМР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зареєстровано</a:t>
            </a:r>
          </a:p>
          <a:p>
            <a:pPr algn="ctr">
              <a:defRPr/>
            </a:pP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14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1572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звернення</a:t>
            </a:r>
          </a:p>
          <a:p>
            <a:pPr>
              <a:defRPr/>
            </a:pPr>
            <a:r>
              <a:rPr lang="uk-UA" sz="14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19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надавачів соціальних послуг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cxnSpLocks/>
            <a:endCxn id="18" idx="0"/>
          </p:cNvCxnSpPr>
          <p:nvPr/>
        </p:nvCxnSpPr>
        <p:spPr>
          <a:xfrm>
            <a:off x="3423926" y="4416357"/>
            <a:ext cx="0" cy="3306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stCxn id="15" idx="2"/>
            <a:endCxn id="20" idx="0"/>
          </p:cNvCxnSpPr>
          <p:nvPr/>
        </p:nvCxnSpPr>
        <p:spPr>
          <a:xfrm>
            <a:off x="9272525" y="4416357"/>
            <a:ext cx="0" cy="378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8C89FBC-CD8F-8580-60DF-A4182E24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5C095172-C3B7-3549-A12E-81B935C5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5201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C4D0F5-1C4D-5D93-80B9-B19282F7F14E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РЕЄСТР НАДАВАЧІВ ТА ОТРИМУВАЧІВ СОЦІАЛЬНИХ ПОСЛУГ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0103" y="3585876"/>
            <a:ext cx="5219899" cy="27830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2000" y="3585875"/>
            <a:ext cx="5219899" cy="2783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2001" y="2766805"/>
            <a:ext cx="11267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підсистема Єдиної інформаційної системи соціальної сфери (ЄІССС)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4200" y="4471526"/>
            <a:ext cx="3378161" cy="129266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розділ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 надавачів соціальних послуг</a:t>
            </a:r>
          </a:p>
          <a:p>
            <a:pPr>
              <a:defRPr/>
            </a:pPr>
            <a:r>
              <a:rPr lang="uk-UA" dirty="0"/>
              <a:t> 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14404" y="4471526"/>
            <a:ext cx="3587038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розділ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 отримувачів соціальних послуг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385313" y="3365544"/>
            <a:ext cx="1420029" cy="9229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8444370" y="3365544"/>
            <a:ext cx="1420029" cy="9229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Социальная помощь 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73" y="3370445"/>
            <a:ext cx="955341" cy="78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1" descr="Технологический проры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16" y="3387138"/>
            <a:ext cx="955341" cy="78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764229" y="5604914"/>
            <a:ext cx="67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19</a:t>
            </a:r>
            <a:endParaRPr lang="ru-RU" altLang="ru-RU" sz="24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8592291" y="5604913"/>
            <a:ext cx="1261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1 572</a:t>
            </a:r>
            <a:endParaRPr lang="ru-RU" altLang="ru-RU" sz="24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993AD598-8719-E1B3-4580-6533B20C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190BAE9D-7578-04FB-253C-1BC112876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5D8FD-1098-D11B-646E-F1601BAA7E92}"/>
              </a:ext>
            </a:extLst>
          </p:cNvPr>
          <p:cNvSpPr txBox="1"/>
          <p:nvPr/>
        </p:nvSpPr>
        <p:spPr>
          <a:xfrm>
            <a:off x="1595999" y="1551598"/>
            <a:ext cx="9000001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(ПКМУ від 27.01.2021 № 99 «Про реєстр надавачів та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отримувачів соціальних послуг» (зі змінами)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33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B1612E-837C-E33B-B095-FD555D6B6089}"/>
              </a:ext>
            </a:extLst>
          </p:cNvPr>
          <p:cNvSpPr txBox="1">
            <a:spLocks/>
          </p:cNvSpPr>
          <p:nvPr/>
        </p:nvSpPr>
        <p:spPr>
          <a:xfrm>
            <a:off x="1579123" y="874190"/>
            <a:ext cx="9000000" cy="52200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НАДАВАЧІ СОЦІАЛЬНИХ ПОСЛУГ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5139" y="2730880"/>
            <a:ext cx="6191715" cy="1173527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8987" y="2801699"/>
            <a:ext cx="5014026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фізичні особи, які надають соціальні послуги з догляду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(396 осіб)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2000" y="1918202"/>
            <a:ext cx="5400127" cy="722136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комунальної власності (3)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28881" y="1922485"/>
            <a:ext cx="5400127" cy="718366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приватної власності (16)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2000" y="4307058"/>
            <a:ext cx="5400126" cy="91881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професійній основі</a:t>
            </a:r>
          </a:p>
          <a:p>
            <a:pPr algn="ctr">
              <a:defRPr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(ПКМУ від 06.10.2021 № 1040) </a:t>
            </a:r>
          </a:p>
          <a:p>
            <a:pPr algn="ctr"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39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осіб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28881" y="4334732"/>
            <a:ext cx="5400127" cy="8982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непрофесійній основі</a:t>
            </a:r>
          </a:p>
          <a:p>
            <a:pPr algn="ctr">
              <a:defRPr/>
            </a:pP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(ПКМУ від 23.09.2020 № 859)</a:t>
            </a:r>
          </a:p>
          <a:p>
            <a:pPr algn="ctr">
              <a:defRPr/>
            </a:pP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357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осіб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08987" y="5321113"/>
            <a:ext cx="2553139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34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176608" y="5321113"/>
            <a:ext cx="2552400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262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5" name="Прямая со стрелкой 34"/>
          <p:cNvCxnSpPr>
            <a:cxnSpLocks/>
            <a:endCxn id="30" idx="0"/>
          </p:cNvCxnSpPr>
          <p:nvPr/>
        </p:nvCxnSpPr>
        <p:spPr>
          <a:xfrm>
            <a:off x="7900077" y="3904407"/>
            <a:ext cx="1128868" cy="430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  <a:endCxn id="29" idx="0"/>
          </p:cNvCxnSpPr>
          <p:nvPr/>
        </p:nvCxnSpPr>
        <p:spPr>
          <a:xfrm flipH="1">
            <a:off x="3162063" y="3904407"/>
            <a:ext cx="1101712" cy="402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62000" y="5321113"/>
            <a:ext cx="2553139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5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28881" y="5321113"/>
            <a:ext cx="2552400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95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77692190-6776-7713-78A8-08C8B8E3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CD6815FF-8F9A-35E1-AF82-A64F980A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882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2E271F-E298-6456-0079-4EF20DBDA89B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ФАХІВЦІ, ЯКІ НАДАЮТЬ СОЦІАЛЬНІ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ПОСЛУГИ </a:t>
            </a:r>
            <a:r>
              <a:rPr lang="uk-UA" sz="2400" b="1" dirty="0">
                <a:solidFill>
                  <a:srgbClr val="EE8429"/>
                </a:solidFill>
                <a:latin typeface="Arial Black" panose="020B0A04020102020204" pitchFamily="34" charset="0"/>
              </a:rPr>
              <a:t>(604 </a:t>
            </a:r>
            <a:r>
              <a:rPr lang="uk-UA" sz="2400" b="1" dirty="0" smtClean="0">
                <a:solidFill>
                  <a:srgbClr val="EE8429"/>
                </a:solidFill>
                <a:latin typeface="Arial Black" panose="020B0A04020102020204" pitchFamily="34" charset="0"/>
              </a:rPr>
              <a:t>особи)</a:t>
            </a:r>
            <a:endParaRPr lang="uk-UA" sz="2400" b="1" dirty="0">
              <a:solidFill>
                <a:srgbClr val="EE842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1999" y="2166830"/>
            <a:ext cx="5514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соціальні робітники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D87012"/>
                </a:solidFill>
                <a:latin typeface="Arial Black" panose="020B0A04020102020204" pitchFamily="34" charset="0"/>
              </a:rPr>
              <a:t>131</a:t>
            </a:r>
            <a:r>
              <a:rPr lang="uk-UA" altLang="ru-RU" dirty="0">
                <a:solidFill>
                  <a:srgbClr val="DEA9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особа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215975" y="2169753"/>
            <a:ext cx="551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соціальні працівники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D87012"/>
                </a:solidFill>
                <a:latin typeface="Arial Black" panose="020B0A04020102020204" pitchFamily="34" charset="0"/>
              </a:rPr>
              <a:t>23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особи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1999" y="3810296"/>
            <a:ext cx="551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фахівці із соціальної роботи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D87012"/>
                </a:solidFill>
                <a:latin typeface="Arial Black" panose="020B0A04020102020204" pitchFamily="34" charset="0"/>
              </a:rPr>
              <a:t>41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особа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45207" y="2618708"/>
            <a:ext cx="1274324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ЧОЛ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0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9706" y="2615141"/>
            <a:ext cx="1312513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ЖІН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131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215975" y="3810296"/>
            <a:ext cx="5514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соціальні менеджери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D87012"/>
                </a:solidFill>
                <a:latin typeface="Arial Black" panose="020B0A04020102020204" pitchFamily="34" charset="0"/>
              </a:rPr>
              <a:t>2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особи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2000" y="5306703"/>
            <a:ext cx="5514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психологи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D87012"/>
                </a:solidFill>
                <a:latin typeface="Arial Black" panose="020B0A04020102020204" pitchFamily="34" charset="0"/>
              </a:rPr>
              <a:t>11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осіб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215975" y="5029704"/>
            <a:ext cx="5514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фізичні особи, які надають </a:t>
            </a:r>
          </a:p>
          <a:p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соціальні послуги з догляду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D87012"/>
                </a:solidFill>
                <a:latin typeface="Arial Black" panose="020B0A04020102020204" pitchFamily="34" charset="0"/>
              </a:rPr>
              <a:t>396</a:t>
            </a:r>
            <a:r>
              <a:rPr lang="uk-UA" altLang="ru-RU" dirty="0">
                <a:solidFill>
                  <a:srgbClr val="DEA9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осіб 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17783" y="2607400"/>
            <a:ext cx="1253306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ЧОЛ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0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6001" y="4257475"/>
            <a:ext cx="1350641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ЧОЛ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4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016" y="5750315"/>
            <a:ext cx="1274324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ЧОЛ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0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5753" y="4257475"/>
            <a:ext cx="1253304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ЧОЛ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0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0405" y="4253908"/>
            <a:ext cx="1312513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ЖІН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37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77192" y="5750315"/>
            <a:ext cx="1312514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ЖІН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11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44135" y="5750315"/>
            <a:ext cx="1253305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ЧОЛ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100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538827" y="2607400"/>
            <a:ext cx="1276606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ЖІН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23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510931" y="4253908"/>
            <a:ext cx="1276607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ЖІН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2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453392" y="5750315"/>
            <a:ext cx="1276607" cy="565107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Arial Black" panose="020B0A04020102020204" pitchFamily="34" charset="0"/>
              </a:rPr>
              <a:t>ЖІН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296</a:t>
            </a:r>
            <a:endParaRPr lang="ru-RU" sz="16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BE34DE-C9A4-EC49-F95E-10B8E384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669D06B0-76C2-0404-E819-A0DC1680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228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479480" y="720000"/>
            <a:ext cx="923553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МУЛЬТИДИСЦИПЛІНАРНІ КОМАНДИ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000" y="1759044"/>
            <a:ext cx="11268000" cy="48320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вересень 2023 року</a:t>
            </a:r>
          </a:p>
          <a:p>
            <a:pPr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з надання послуги раннього втручання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липень 2023 року</a:t>
            </a:r>
          </a:p>
          <a:p>
            <a:pPr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з надання соціальної послуги денного догляду дітей з інвалідністю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жовтень 2025 року</a:t>
            </a:r>
          </a:p>
          <a:p>
            <a:pPr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щодо комплексного визначення ступеня індивідуальних потреб особи/дитини, яка потребує надання соціальної послуги з догляду на професійній/непрофесійній основі</a:t>
            </a:r>
          </a:p>
          <a:p>
            <a:pPr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жовтень 2025 року</a:t>
            </a:r>
          </a:p>
          <a:p>
            <a:pPr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з надання соціальної послуги денний догляд осіб з інвалідністю (молодь віком 18-35 років)</a:t>
            </a:r>
            <a:endParaRPr lang="uk-UA" sz="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грудень 2025 року</a:t>
            </a:r>
          </a:p>
          <a:p>
            <a:pPr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з надання соціальних послуг підтриманого проживання  бездомних осіб, нічного притулку, надання притулку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D818054D-A710-34CB-F3BF-26A20262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8188D0BC-C213-220D-C360-B59711554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663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383" y="720000"/>
            <a:ext cx="86400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Житомирська міська територіальна громада утворена </a:t>
            </a:r>
            <a:r>
              <a:rPr lang="uk-UA" sz="2800" dirty="0">
                <a:solidFill>
                  <a:srgbClr val="D87012"/>
                </a:solidFill>
                <a:latin typeface="Arial Black" panose="020B0A04020102020204" pitchFamily="34" charset="0"/>
              </a:rPr>
              <a:t>27.09.2018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року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48778943"/>
              </p:ext>
            </p:extLst>
          </p:nvPr>
        </p:nvGraphicFramePr>
        <p:xfrm>
          <a:off x="1235999" y="4362536"/>
          <a:ext cx="3968110" cy="217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37557" y="1837539"/>
            <a:ext cx="6669652" cy="1070048"/>
          </a:xfrm>
          <a:prstGeom prst="rect">
            <a:avLst/>
          </a:prstGeom>
          <a:solidFill>
            <a:srgbClr val="455359"/>
          </a:solidFill>
          <a:ln w="127000" cmpd="sng">
            <a:solidFill>
              <a:srgbClr val="455359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wrap="square" anchor="ctr">
            <a:norm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ЧИСЕЛЬНІСТЬ НАСЕЛЕННЯ –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263 237 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ОСІБ</a:t>
            </a:r>
          </a:p>
          <a:p>
            <a:pPr algn="ctr">
              <a:defRPr/>
            </a:pP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міське населення (м. Житомир) – </a:t>
            </a: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261 624 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особи</a:t>
            </a:r>
          </a:p>
          <a:p>
            <a:pPr algn="ctr">
              <a:defRPr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сільське населення (с. Вереси) - </a:t>
            </a: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1 613 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осіб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000" y="3402486"/>
            <a:ext cx="3968109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чоловіки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119 363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(45%)</a:t>
            </a:r>
          </a:p>
          <a:p>
            <a:pPr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жінки –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143 874 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(55%)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3390" y="3340930"/>
            <a:ext cx="4952610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дитяче населення (0-17 років) -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49 539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хлопці -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25 382 </a:t>
            </a: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(51%)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дівчата - </a:t>
            </a:r>
            <a:r>
              <a:rPr lang="uk-UA" sz="1600" dirty="0">
                <a:solidFill>
                  <a:srgbClr val="D87012"/>
                </a:solidFill>
                <a:latin typeface="Arial Black" panose="020B0A04020102020204" pitchFamily="34" charset="0"/>
              </a:rPr>
              <a:t>24 157 </a:t>
            </a:r>
            <a:r>
              <a:rPr lang="uk-U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(49%)</a:t>
            </a:r>
            <a:endParaRPr lang="ru-RU" sz="1600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69938420"/>
              </p:ext>
            </p:extLst>
          </p:nvPr>
        </p:nvGraphicFramePr>
        <p:xfrm>
          <a:off x="6432383" y="4362536"/>
          <a:ext cx="3960000" cy="217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70A8BE94-2050-30E7-9CB0-B50AED85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DB586265-11B8-776C-6A2E-C7A7EDBB3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1878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0000"/>
              </a:schemeClr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479480" y="720000"/>
            <a:ext cx="9235536" cy="954107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ІНФОРМУВАННЯ НАСЕЛЕННЯ ГРОМАДИ ПРО СОЦІАЛЬНІ ПОСЛУГИ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000" y="2397637"/>
            <a:ext cx="11268000" cy="40164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Офіційний сайт Житомирської міської ради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Сторінки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Facebook 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департаменту соціальної політики </a:t>
            </a:r>
            <a:b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# </a:t>
            </a:r>
            <a:r>
              <a:rPr lang="uk-UA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соціальні_послуги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), надавачів соціальних послуг</a:t>
            </a:r>
            <a:endParaRPr lang="uk-UA" sz="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«Ярмарок соціальних послуг» (червень 2025 року)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Участь в </a:t>
            </a:r>
            <a:r>
              <a:rPr lang="uk-UA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урбаністично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-культурному фестивалі «Майстерня міста Житомир»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Інформаційні зустрічі з мешканцями громади, громадськими та благодійними організаціями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«Майданчик соціального діалогу» в «Прозорому офісі»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Інформування громадян в  «Прозорому офісі»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Телефон «гарячої лінії» </a:t>
            </a:r>
            <a:r>
              <a:rPr lang="uk-UA" sz="2000" b="1" dirty="0">
                <a:solidFill>
                  <a:srgbClr val="D87012"/>
                </a:solidFill>
                <a:latin typeface="Arial Black" panose="020B0A04020102020204" pitchFamily="34" charset="0"/>
              </a:rPr>
              <a:t>0500226967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EC09E9C-239B-1077-8A5F-CB5652C6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93197B22-1695-8CCB-493C-5F7A0EE09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3304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роцесс 12"/>
          <p:cNvSpPr/>
          <p:nvPr/>
        </p:nvSpPr>
        <p:spPr>
          <a:xfrm>
            <a:off x="2617178" y="3781496"/>
            <a:ext cx="1323644" cy="85362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162</a:t>
            </a:r>
            <a:endParaRPr lang="ru-RU" sz="24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391" y="757373"/>
            <a:ext cx="8725711" cy="147963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ТЕРИТОРІАЛЬНИЙ ЦЕНТР СОЦІАЛЬНОГО ОБСЛУГОВУВАННЯ (НАДАННЯ СОЦІАЛЬНИХ ПОСЛУГ) ЖМР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001" y="2739380"/>
            <a:ext cx="5634000" cy="6592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40824" y="5140072"/>
            <a:ext cx="2155177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11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2000" y="5140072"/>
            <a:ext cx="2155179" cy="561540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151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000" y="2835430"/>
            <a:ext cx="563400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загальна чисельність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04667"/>
              </p:ext>
            </p:extLst>
          </p:nvPr>
        </p:nvGraphicFramePr>
        <p:xfrm>
          <a:off x="6342056" y="2746790"/>
          <a:ext cx="5511060" cy="3827524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3235052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680198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933990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661820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982193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фахівці, які надають соціальні послуги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1303687"/>
                  </a:ext>
                </a:extLst>
              </a:tr>
              <a:tr h="337629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соціальні робітники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122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122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53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52569"/>
                  </a:ext>
                </a:extLst>
              </a:tr>
              <a:tr h="371606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соціальні працівники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337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16900"/>
                  </a:ext>
                </a:extLst>
              </a:tr>
              <a:tr h="371606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ФСР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98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66546"/>
                  </a:ext>
                </a:extLst>
              </a:tr>
              <a:tr h="337629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психолог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99954"/>
                  </a:ext>
                </a:extLst>
              </a:tr>
              <a:tr h="337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13331"/>
                  </a:ext>
                </a:extLst>
              </a:tr>
            </a:tbl>
          </a:graphicData>
        </a:graphic>
      </p:graphicFrame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E532749-56FC-3C09-F599-5AEB50D4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69DEF8E-F1FA-9829-4569-CCC743F9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5F924-6172-3685-C6C9-14BE7C199C80}"/>
              </a:ext>
            </a:extLst>
          </p:cNvPr>
          <p:cNvSpPr txBox="1"/>
          <p:nvPr/>
        </p:nvSpPr>
        <p:spPr>
          <a:xfrm>
            <a:off x="1596000" y="720000"/>
            <a:ext cx="9000000" cy="1200329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ТЕРИТОРІАЛЬНИЙ ЦЕНТР СОЦІАЛЬНОГО ОБСЛУГОВУВАННЯ (НАДАННЯ СОЦІАЛЬНИХ ПОСЛУГ) ЖМР 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79BD19A3-F6FE-C7D8-CC2A-6C69777D6243}"/>
              </a:ext>
            </a:extLst>
          </p:cNvPr>
          <p:cNvCxnSpPr>
            <a:stCxn id="13" idx="1"/>
            <a:endCxn id="15" idx="0"/>
          </p:cNvCxnSpPr>
          <p:nvPr/>
        </p:nvCxnSpPr>
        <p:spPr>
          <a:xfrm rot="10800000" flipV="1">
            <a:off x="1539590" y="4208308"/>
            <a:ext cx="1077588" cy="9317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94D59A9-417E-4D60-98B6-9774D2A094EF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>
            <a:off x="3940822" y="4208309"/>
            <a:ext cx="1077591" cy="9317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259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54928F-057F-F12D-63B1-6C734C913134}"/>
              </a:ext>
            </a:extLst>
          </p:cNvPr>
          <p:cNvSpPr txBox="1">
            <a:spLocks/>
          </p:cNvSpPr>
          <p:nvPr/>
        </p:nvSpPr>
        <p:spPr>
          <a:xfrm>
            <a:off x="1579123" y="873580"/>
            <a:ext cx="9000000" cy="52322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ПЕРЕЛІК СОЦІАЛЬНИХ ПОСЛУГ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00030"/>
              </p:ext>
            </p:extLst>
          </p:nvPr>
        </p:nvGraphicFramePr>
        <p:xfrm>
          <a:off x="462000" y="1980000"/>
          <a:ext cx="11268000" cy="4756155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521438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38726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04150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255146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05177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СОЦІАЛЬНІ</a:t>
                      </a:r>
                      <a:r>
                        <a:rPr lang="uk-UA" sz="2000" baseline="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ПОСЛУГИ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55853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37878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Інформування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337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254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83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Догляд вдома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1 818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1 450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368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33426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адаптація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1 701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1344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357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Натуральна допомога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4 349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3 467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882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Транспортна послуга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203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139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3225"/>
                  </a:ext>
                </a:extLst>
              </a:tr>
              <a:tr h="911268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Фізичний супровід осіб, які мають порушення опорно-рухового апарату та пересуваються на кріслах колісних, з інтелектуальними, сенсорними, фізичними, моторними, психічними та поведінковими порушеннями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4696"/>
                  </a:ext>
                </a:extLst>
              </a:tr>
              <a:tr h="254740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Екстрене (кризове) втручання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21706"/>
                  </a:ext>
                </a:extLst>
              </a:tr>
              <a:tr h="44776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8 434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6 670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1 764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39712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28B4521-2DA4-E09C-D5C1-48EB0CEA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91AB503-B682-3FC0-F951-F2D95A9C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08362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45325"/>
              </p:ext>
            </p:extLst>
          </p:nvPr>
        </p:nvGraphicFramePr>
        <p:xfrm>
          <a:off x="462000" y="1980000"/>
          <a:ext cx="11268001" cy="442847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521438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38726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0415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255146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51060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СОЦІАЛЬНІ ПОСЛУГИ НАДАЮТЬСЯ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57674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загальна кількість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725178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 рахунок коштів місцевого бюджету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4 629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3 687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942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725178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 установленням диференційованої плати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1073271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 рахунок отримувачів соціальних послуг або третіх осіб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   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4768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4 654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3 708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946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39712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E4CCA33-8122-6F08-4CE8-2CD859B3B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B1F4AEEE-519C-8DD1-76C1-0A3B1DBB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0684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E98220-EB14-65C4-9101-F0BB981C8D44}"/>
              </a:ext>
            </a:extLst>
          </p:cNvPr>
          <p:cNvSpPr txBox="1"/>
          <p:nvPr/>
        </p:nvSpPr>
        <p:spPr>
          <a:xfrm>
            <a:off x="1595998" y="721557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ЖИТОМИРСЬКИЙ МІСЬКИЙ ЦЕНТР </a:t>
            </a:r>
          </a:p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СОЦІАЛЬНИХ СЛУЖБ МІСЬКОЇ РАДИ</a:t>
            </a:r>
            <a:endParaRPr lang="uk-UA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1999" y="2374318"/>
            <a:ext cx="5634000" cy="10825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загальна чисельність 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18553"/>
              </p:ext>
            </p:extLst>
          </p:nvPr>
        </p:nvGraphicFramePr>
        <p:xfrm>
          <a:off x="6607033" y="2369653"/>
          <a:ext cx="5122967" cy="369646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3187130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656158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664465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615214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1026884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фахівці, які надають соціальні послуги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2026941"/>
                  </a:ext>
                </a:extLst>
              </a:tr>
              <a:tr h="460463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соціальні працівники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418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16900"/>
                  </a:ext>
                </a:extLst>
              </a:tr>
              <a:tr h="460463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ФСР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49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66546"/>
                  </a:ext>
                </a:extLst>
              </a:tr>
              <a:tr h="418361"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психологи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99954"/>
                  </a:ext>
                </a:extLst>
              </a:tr>
              <a:tr h="418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13331"/>
                  </a:ext>
                </a:extLst>
              </a:tr>
            </a:tbl>
          </a:graphicData>
        </a:graphic>
      </p:graphicFrame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5C730E9-01DE-AC98-3094-85DEB9A9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86775704-8F84-6E01-1ECB-B59A538C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Блок-схема: процесс 12">
            <a:extLst>
              <a:ext uri="{FF2B5EF4-FFF2-40B4-BE49-F238E27FC236}">
                <a16:creationId xmlns:a16="http://schemas.microsoft.com/office/drawing/2014/main" id="{24A76A53-122A-1DC7-4C9E-33E3F4B170C0}"/>
              </a:ext>
            </a:extLst>
          </p:cNvPr>
          <p:cNvSpPr/>
          <p:nvPr/>
        </p:nvSpPr>
        <p:spPr>
          <a:xfrm>
            <a:off x="2626640" y="3791071"/>
            <a:ext cx="1323644" cy="85362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39</a:t>
            </a:r>
            <a:endParaRPr lang="ru-RU" sz="24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id="{FB7EFCED-998A-A77F-3812-3E3244AD0B11}"/>
              </a:ext>
            </a:extLst>
          </p:cNvPr>
          <p:cNvSpPr/>
          <p:nvPr/>
        </p:nvSpPr>
        <p:spPr>
          <a:xfrm>
            <a:off x="3950284" y="5176831"/>
            <a:ext cx="2155177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Скругленный прямоугольник 14">
            <a:extLst>
              <a:ext uri="{FF2B5EF4-FFF2-40B4-BE49-F238E27FC236}">
                <a16:creationId xmlns:a16="http://schemas.microsoft.com/office/drawing/2014/main" id="{76A1B127-B511-8A23-F237-D24D1BD01004}"/>
              </a:ext>
            </a:extLst>
          </p:cNvPr>
          <p:cNvSpPr/>
          <p:nvPr/>
        </p:nvSpPr>
        <p:spPr>
          <a:xfrm>
            <a:off x="518410" y="5176831"/>
            <a:ext cx="2155179" cy="561540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58A983B-7BF0-5FC4-8246-A6FF46866EDE}"/>
              </a:ext>
            </a:extLst>
          </p:cNvPr>
          <p:cNvCxnSpPr>
            <a:stCxn id="6" idx="1"/>
            <a:endCxn id="8" idx="0"/>
          </p:cNvCxnSpPr>
          <p:nvPr/>
        </p:nvCxnSpPr>
        <p:spPr>
          <a:xfrm rot="10800000" flipV="1">
            <a:off x="1596000" y="4217883"/>
            <a:ext cx="1030640" cy="958947"/>
          </a:xfrm>
          <a:prstGeom prst="bentConnector2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227B88A-1BC5-8AB2-B23A-0519B7F13C82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3950284" y="4217884"/>
            <a:ext cx="1077589" cy="958947"/>
          </a:xfrm>
          <a:prstGeom prst="bentConnector2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998" y="6278894"/>
            <a:ext cx="1126800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всі послуги надаються за рахунок місцевого бюджету</a:t>
            </a:r>
            <a:endParaRPr lang="ru-RU" dirty="0">
              <a:solidFill>
                <a:srgbClr val="D87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0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91A9F2F-3BF1-FFC5-D170-CF0D6FA354B8}"/>
              </a:ext>
            </a:extLst>
          </p:cNvPr>
          <p:cNvSpPr txBox="1">
            <a:spLocks/>
          </p:cNvSpPr>
          <p:nvPr/>
        </p:nvSpPr>
        <p:spPr>
          <a:xfrm>
            <a:off x="1842639" y="720000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ПЕРЕЛІК СОЦІАЛЬНИХ ПОСЛУГ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90050"/>
              </p:ext>
            </p:extLst>
          </p:nvPr>
        </p:nvGraphicFramePr>
        <p:xfrm>
          <a:off x="462000" y="1689537"/>
          <a:ext cx="11268001" cy="4846278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754528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15417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04151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255146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624897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effectLst/>
                          <a:latin typeface="Arial Black" panose="020B0A04020102020204" pitchFamily="34" charset="0"/>
                        </a:rPr>
                        <a:t>СОЦІАЛЬНІ ПОСЛУГИ</a:t>
                      </a:r>
                      <a:endParaRPr lang="ru-RU" sz="24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29785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. к-ть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Інформування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1 349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697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652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Консультування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1 336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946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390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Натуральна допомога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190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Соціальний супровід сімей в СЖО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116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04348"/>
                  </a:ext>
                </a:extLst>
              </a:tr>
              <a:tr h="460303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Соціальний супровід сімей, в яких виховуються діти-сироти, діти, позбавленні батьківського піклування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93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593225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адаптація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44696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Представництво інтересів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6391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Екстрене (кризове) втручання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554434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профілактика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220352"/>
                  </a:ext>
                </a:extLst>
              </a:tr>
              <a:tr h="460294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інтеграція та реінтеграція, посередництво, медіація, соціальна адаптація ветеранів війни та членів їхніх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сімей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28748"/>
                  </a:ext>
                </a:extLst>
              </a:tr>
              <a:tr h="35200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3 198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2 025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1 173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39712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29F50F73-8FDF-E925-47A1-F0DD9291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9224095E-0E77-A9D8-1F4A-00DCB0C34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5007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AD2B4DFD-9A1E-6B39-F17F-108AD7EA0CB8}"/>
              </a:ext>
            </a:extLst>
          </p:cNvPr>
          <p:cNvSpPr/>
          <p:nvPr/>
        </p:nvSpPr>
        <p:spPr>
          <a:xfrm>
            <a:off x="462000" y="2480750"/>
            <a:ext cx="5300017" cy="10825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загальна чисельність 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Блок-схема: процесс 12">
            <a:extLst>
              <a:ext uri="{FF2B5EF4-FFF2-40B4-BE49-F238E27FC236}">
                <a16:creationId xmlns:a16="http://schemas.microsoft.com/office/drawing/2014/main" id="{76340E6E-400F-18B6-EB19-11BB6593C0BD}"/>
              </a:ext>
            </a:extLst>
          </p:cNvPr>
          <p:cNvSpPr/>
          <p:nvPr/>
        </p:nvSpPr>
        <p:spPr>
          <a:xfrm>
            <a:off x="2450186" y="4201544"/>
            <a:ext cx="1323644" cy="85362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33</a:t>
            </a:r>
          </a:p>
        </p:txBody>
      </p:sp>
      <p:sp>
        <p:nvSpPr>
          <p:cNvPr id="8" name="Скругленный прямоугольник 13">
            <a:extLst>
              <a:ext uri="{FF2B5EF4-FFF2-40B4-BE49-F238E27FC236}">
                <a16:creationId xmlns:a16="http://schemas.microsoft.com/office/drawing/2014/main" id="{46571E90-BA55-1FEA-02A8-C6288F50836F}"/>
              </a:ext>
            </a:extLst>
          </p:cNvPr>
          <p:cNvSpPr/>
          <p:nvPr/>
        </p:nvSpPr>
        <p:spPr>
          <a:xfrm>
            <a:off x="3606840" y="5576461"/>
            <a:ext cx="2155178" cy="56154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чоловіків </a:t>
            </a:r>
            <a:r>
              <a:rPr lang="en-US" sz="2000" dirty="0">
                <a:solidFill>
                  <a:srgbClr val="D87012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Скругленный прямоугольник 14">
            <a:extLst>
              <a:ext uri="{FF2B5EF4-FFF2-40B4-BE49-F238E27FC236}">
                <a16:creationId xmlns:a16="http://schemas.microsoft.com/office/drawing/2014/main" id="{4A7EF33A-E814-64C5-5CA9-BDB593BF6137}"/>
              </a:ext>
            </a:extLst>
          </p:cNvPr>
          <p:cNvSpPr/>
          <p:nvPr/>
        </p:nvSpPr>
        <p:spPr>
          <a:xfrm>
            <a:off x="462000" y="5576461"/>
            <a:ext cx="2155179" cy="561540"/>
          </a:xfrm>
          <a:prstGeom prst="roundRect">
            <a:avLst/>
          </a:prstGeom>
          <a:solidFill>
            <a:srgbClr val="D87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жінок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31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47E2262C-E68C-AEB7-6F54-9B0F26469D73}"/>
              </a:ext>
            </a:extLst>
          </p:cNvPr>
          <p:cNvCxnSpPr>
            <a:stCxn id="7" idx="1"/>
            <a:endCxn id="9" idx="0"/>
          </p:cNvCxnSpPr>
          <p:nvPr/>
        </p:nvCxnSpPr>
        <p:spPr>
          <a:xfrm rot="10800000" flipV="1">
            <a:off x="1539590" y="4628357"/>
            <a:ext cx="910596" cy="948104"/>
          </a:xfrm>
          <a:prstGeom prst="bentConnector2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E6CF3BB8-C618-2DDE-25EF-23635F96973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3773830" y="4628357"/>
            <a:ext cx="910599" cy="948104"/>
          </a:xfrm>
          <a:prstGeom prst="bentConnector2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F881A94-9054-0ADB-E41D-7AB820FBEE8F}"/>
              </a:ext>
            </a:extLst>
          </p:cNvPr>
          <p:cNvSpPr txBox="1"/>
          <p:nvPr/>
        </p:nvSpPr>
        <p:spPr>
          <a:xfrm>
            <a:off x="1596001" y="1240117"/>
            <a:ext cx="9000000" cy="830997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ЦЕНТР КОМПЛЕКСНОЇ РЕАБІЛІТАЦІЇ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ДЛЯ ДІТЕЙ З ІНВАЛІДНІСТЮ ЖМР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07285"/>
              </p:ext>
            </p:extLst>
          </p:nvPr>
        </p:nvGraphicFramePr>
        <p:xfrm>
          <a:off x="6096001" y="2480750"/>
          <a:ext cx="5634000" cy="3863994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4672117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961883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</a:tblGrid>
              <a:tr h="74853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фахівці, які надають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соціальні послуги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4722091"/>
                  </a:ext>
                </a:extLst>
              </a:tr>
              <a:tr h="491068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психолог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663544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вчитель-логопед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42338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вихователь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99954"/>
                  </a:ext>
                </a:extLst>
              </a:tr>
              <a:tr h="332681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помічник вихователя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43248"/>
                  </a:ext>
                </a:extLst>
              </a:tr>
              <a:tr h="332681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фахівець з фізичної реабілітації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0070"/>
                  </a:ext>
                </a:extLst>
              </a:tr>
              <a:tr h="332681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вчитель-дефектолог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016157"/>
                  </a:ext>
                </a:extLst>
              </a:tr>
              <a:tr h="332681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лікар невролог- дитячий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uk-UA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87353"/>
                  </a:ext>
                </a:extLst>
              </a:tr>
            </a:tbl>
          </a:graphicData>
        </a:graphic>
      </p:graphicFrame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8C3BAA7-E127-07FA-288B-EAE9313E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508F6466-0D0A-5234-26E9-5D51B4AD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3786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26430"/>
              </p:ext>
            </p:extLst>
          </p:nvPr>
        </p:nvGraphicFramePr>
        <p:xfrm>
          <a:off x="462001" y="2091095"/>
          <a:ext cx="11268001" cy="336594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7754529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1154176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1104150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255146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8917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СОЦІЛЬНІ ПОСЛУГИ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46692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. к-ть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Хл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Денний догляд дітей з інвалідністю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5678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Комплексна</a:t>
                      </a:r>
                      <a:r>
                        <a:rPr lang="uk-UA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послуга р</a:t>
                      </a: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аннього втручання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41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535021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Транспортна послуга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5011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115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86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397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551" y="5862509"/>
            <a:ext cx="1126800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всі послуги надаються за рахунок місцевого бюджету</a:t>
            </a:r>
            <a:endParaRPr lang="ru-RU" dirty="0">
              <a:solidFill>
                <a:srgbClr val="D87012"/>
              </a:solidFill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D1BACD9-89EA-68FD-2C60-5ACD3AA8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AE576F4B-0C14-66AA-8DAA-7BE38A20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A6C267-4F42-F160-C1A5-429F7309529E}"/>
              </a:ext>
            </a:extLst>
          </p:cNvPr>
          <p:cNvSpPr txBox="1">
            <a:spLocks/>
          </p:cNvSpPr>
          <p:nvPr/>
        </p:nvSpPr>
        <p:spPr>
          <a:xfrm>
            <a:off x="1842639" y="720000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ПЕРЕЛІК СОЦІАЛЬНИХ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2204108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C786EC7B-7B2E-AFE4-231F-D1F8B233BED0}"/>
              </a:ext>
            </a:extLst>
          </p:cNvPr>
          <p:cNvSpPr/>
          <p:nvPr/>
        </p:nvSpPr>
        <p:spPr>
          <a:xfrm>
            <a:off x="459661" y="1774798"/>
            <a:ext cx="11268001" cy="464557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959162-8D99-3287-E917-0B71ADB214A9}"/>
              </a:ext>
            </a:extLst>
          </p:cNvPr>
          <p:cNvSpPr txBox="1">
            <a:spLocks/>
          </p:cNvSpPr>
          <p:nvPr/>
        </p:nvSpPr>
        <p:spPr>
          <a:xfrm>
            <a:off x="1842639" y="720000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НАДАВАЧІ СОЦІАЛЬНИХ ПОСЛУГ ПРИВАТНОЇ ВЛАСНОСТІ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00" y="2401801"/>
            <a:ext cx="10489325" cy="33915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defRPr/>
            </a:pPr>
            <a:r>
              <a:rPr lang="uk-UA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01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Житомирська обласна організація Українського товариства сліпих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02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Житомирська обласна організація Українського товариства глухих</a:t>
            </a:r>
            <a:endParaRPr lang="uk-UA" altLang="ru-RU" sz="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03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Благодійна організація «Український фонд благодійництва»</a:t>
            </a:r>
            <a:endParaRPr lang="uk-UA" sz="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04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Благодійний фонд «Людяність»</a:t>
            </a:r>
            <a:endParaRPr lang="uk-UA" altLang="ru-RU" sz="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05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Благодійна організація «Благодійний фонд «БГВ»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06</a:t>
            </a: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Житомирська міська дитяча громадська організація «Все робимо самі»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07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Благодійна організація «Благодійний фонд «СПРАВЖНІ УКРАЇНЦІ»</a:t>
            </a:r>
            <a:endParaRPr lang="en-US" altLang="ru-RU" sz="2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08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Благодійна організація «Благодійний фонд «Карітас-Житомир»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9D43F5DD-3193-CE01-1326-BCF42D71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149199F7-A45F-F9C0-AF75-7D18C5C6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5563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B88052-8EB1-B7D9-27F2-A8F62836A313}"/>
              </a:ext>
            </a:extLst>
          </p:cNvPr>
          <p:cNvSpPr txBox="1">
            <a:spLocks/>
          </p:cNvSpPr>
          <p:nvPr/>
        </p:nvSpPr>
        <p:spPr>
          <a:xfrm>
            <a:off x="1842639" y="720000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НАДАВАЧІ СОЦІАЛЬНИХ ПОСЛУГ ПРИВАТНОЇ ВЛАСНОСТІ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6EF9706B-F663-1019-DFB9-F836235056FC}"/>
              </a:ext>
            </a:extLst>
          </p:cNvPr>
          <p:cNvSpPr/>
          <p:nvPr/>
        </p:nvSpPr>
        <p:spPr>
          <a:xfrm>
            <a:off x="461999" y="1774800"/>
            <a:ext cx="11268001" cy="464557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B8D0-C5D7-9D6A-29E1-BD5EB38CCF9F}"/>
              </a:ext>
            </a:extLst>
          </p:cNvPr>
          <p:cNvSpPr txBox="1"/>
          <p:nvPr/>
        </p:nvSpPr>
        <p:spPr>
          <a:xfrm>
            <a:off x="853675" y="1936903"/>
            <a:ext cx="10489325" cy="432426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09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Житомирська обласна організація Товариства Червоного Хреста України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Благодійна організація «Благодійний фонд «Банк добра»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11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Громадська організація «Авенір»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12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Благодійна організація «Благодійний фонд «Штаб допомоги Житомир»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13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Житомирська обласна громадська організація «Милосердя»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14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Громадська організація «Грані можливого»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15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Благодійна організація «Благодійний фонд «Фундація волонтери без кордонів»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2000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16</a:t>
            </a:r>
            <a:r>
              <a:rPr lang="uk-UA" altLang="ru-RU" sz="2000" dirty="0">
                <a:solidFill>
                  <a:srgbClr val="DEA9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Громадська організація «Житомирська міськрайонна організація Товариства Червоного Хреста України»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19D0FEB-7EBA-294D-E690-6D218181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EE246217-D3EA-EA71-A8C0-6CEB811F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657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000" y="2398694"/>
            <a:ext cx="11268000" cy="22467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діти у віці: </a:t>
            </a:r>
            <a:b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від 0 до 1 року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1 838</a:t>
            </a:r>
            <a:b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1 - 2 років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4 045</a:t>
            </a:r>
            <a:b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3 - 5 років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7 625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діти молодшого віку (6 - 10 років)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15 618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діти середнього шкільного віку (11-15 років)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14 655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діти старшого шкільного віку (16 -17 років)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5 758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1336" y="4953239"/>
            <a:ext cx="7548664" cy="132343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у віці 14-35 років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70 312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працездатного віку (18-59 років)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154 533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у віці 60-79 років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50 514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особи у віці 80 років і старше –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8 651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6000" y="720000"/>
            <a:ext cx="8640000" cy="138499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ОСНОВНІ ТЕНДЕНЦІЇ </a:t>
            </a:r>
          </a:p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СОЦІАЛЬНО-ДЕМОГРАФІЧНИХ ПРОЦЕСІВ В ГРОМАДІ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3BEE895-9913-0336-2A77-EB4BBD60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6CA4B30-0A84-1568-8DEF-20D7CD86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6868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42088A-FF1B-62C4-F157-3AF963A7C759}"/>
              </a:ext>
            </a:extLst>
          </p:cNvPr>
          <p:cNvSpPr txBox="1">
            <a:spLocks/>
          </p:cNvSpPr>
          <p:nvPr/>
        </p:nvSpPr>
        <p:spPr>
          <a:xfrm>
            <a:off x="1842639" y="720000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НАДАННЯ СОЦІАЛЬНИХ ПОСЛУГ ШЛЯХОМ СОЦІАЛЬНОГО ЗАМОВЛЕННЯ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85623"/>
              </p:ext>
            </p:extLst>
          </p:nvPr>
        </p:nvGraphicFramePr>
        <p:xfrm>
          <a:off x="462000" y="2105855"/>
          <a:ext cx="11268000" cy="4293548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4227446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3536656">
                  <a:extLst>
                    <a:ext uri="{9D8B030D-6E8A-4147-A177-3AD203B41FA5}">
                      <a16:colId xmlns:a16="http://schemas.microsoft.com/office/drawing/2014/main" val="4090138228"/>
                    </a:ext>
                  </a:extLst>
                </a:gridCol>
                <a:gridCol w="1378583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976496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1148819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7192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НАДАВАЧ</a:t>
                      </a:r>
                      <a:r>
                        <a:rPr lang="uk-UA" sz="2000" baseline="0" dirty="0">
                          <a:effectLst/>
                          <a:latin typeface="Arial Black" panose="020B0A04020102020204" pitchFamily="34" charset="0"/>
                        </a:rPr>
                        <a:t> СОЦІАЛЬНОЇ </a:t>
                      </a: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ПОСЛУГИ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НАЗВА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СОЦІАЛЬНОЇ ПОСЛУГИ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соціальної послуги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456721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ЗАГ. К-ТЬ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715514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Благодійна організація «Благодійний фонд «</a:t>
                      </a:r>
                      <a:r>
                        <a:rPr lang="uk-UA" altLang="ru-RU" sz="1600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Карітас</a:t>
                      </a:r>
                      <a:r>
                        <a:rPr lang="uk-UA" altLang="ru-RU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-Житомир»</a:t>
                      </a:r>
                    </a:p>
                    <a:p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Денний догляд осіб з інвалідністю (молодь від 18 до 35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років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715504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Супровід під час інклюзивного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навчання (дітей шкільного віку)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298137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Громадська організація «Грані можливого»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Нічний притулок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29813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Надання притулку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95718"/>
                  </a:ext>
                </a:extLst>
              </a:tr>
              <a:tr h="506818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Підтримане проживання бездомних осіб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70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38380"/>
                  </a:ext>
                </a:extLst>
              </a:tr>
              <a:tr h="4901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169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56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113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39712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DE54A564-6C01-1832-984A-B3475179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755F7A73-009B-29D6-BE0B-F68A5053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5092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E12DDB-DD74-D10A-3837-4E332CE2F1AC}"/>
              </a:ext>
            </a:extLst>
          </p:cNvPr>
          <p:cNvSpPr txBox="1">
            <a:spLocks/>
          </p:cNvSpPr>
          <p:nvPr/>
        </p:nvSpPr>
        <p:spPr>
          <a:xfrm>
            <a:off x="1842639" y="720000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РЕАЛІЗАЦІЯ ЕКСПЕРИМЕНТАЛЬНИХ ПРОЄКТІВ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3940"/>
              </p:ext>
            </p:extLst>
          </p:nvPr>
        </p:nvGraphicFramePr>
        <p:xfrm>
          <a:off x="462001" y="1872076"/>
          <a:ext cx="11268000" cy="4618272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692260">
                  <a:extLst>
                    <a:ext uri="{9D8B030D-6E8A-4147-A177-3AD203B41FA5}">
                      <a16:colId xmlns:a16="http://schemas.microsoft.com/office/drawing/2014/main" val="1610767202"/>
                    </a:ext>
                  </a:extLst>
                </a:gridCol>
                <a:gridCol w="2894201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2929348">
                  <a:extLst>
                    <a:ext uri="{9D8B030D-6E8A-4147-A177-3AD203B41FA5}">
                      <a16:colId xmlns:a16="http://schemas.microsoft.com/office/drawing/2014/main" val="1166659495"/>
                    </a:ext>
                  </a:extLst>
                </a:gridCol>
                <a:gridCol w="837309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2792263201"/>
                    </a:ext>
                  </a:extLst>
                </a:gridCol>
                <a:gridCol w="950148">
                  <a:extLst>
                    <a:ext uri="{9D8B030D-6E8A-4147-A177-3AD203B41FA5}">
                      <a16:colId xmlns:a16="http://schemas.microsoft.com/office/drawing/2014/main" val="1052869414"/>
                    </a:ext>
                  </a:extLst>
                </a:gridCol>
              </a:tblGrid>
              <a:tr h="702042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ПІДСТАВА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НАЗВА </a:t>
                      </a:r>
                    </a:p>
                    <a:p>
                      <a:pPr algn="ctr"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СОЦІАЛЬНОЇ ПОСЛУГИ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НАДАВАЧ </a:t>
                      </a:r>
                    </a:p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СОЦІАЛЬНОЇ ПОСЛУГИ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Arial Black" panose="020B0A04020102020204" pitchFamily="34" charset="0"/>
                        </a:rPr>
                        <a:t>кількість отримувачів соціальних послуг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949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заг</a:t>
                      </a: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к-ть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ЖІН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23843"/>
                  </a:ext>
                </a:extLst>
              </a:tr>
              <a:tr h="7727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ПКМУ від 27.01.2023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 70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послуга переклад жестовою мовою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alt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Житомирська обласна організація Українського товариства глухих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148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4359"/>
                  </a:ext>
                </a:extLst>
              </a:tr>
              <a:tr h="7261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ПКМУ від 02.07.2025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 788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складова послуги раннього втручання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Центр комплексної реабілітації для дітей з інвалідністю ЖМР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28233"/>
                  </a:ext>
                </a:extLst>
              </a:tr>
              <a:tr h="7261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ПКМУ від 17.09.2025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 1169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Соціальна послуга притулку </a:t>
                      </a:r>
                      <a:r>
                        <a:rPr lang="uk-UA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маломобільним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особам з числа ВПО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ГО «Грані можливого»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95999"/>
                  </a:ext>
                </a:extLst>
              </a:tr>
              <a:tr h="726178"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ПКМУ від 19.11.2025 </a:t>
                      </a:r>
                    </a:p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№ 1505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Комплексна послуга з формування життєстійкості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БО «Благодійний фонд «БГВ»</a:t>
                      </a:r>
                    </a:p>
                    <a:p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8 945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5 464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3 481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551CC2E-7D2F-343E-058E-05549D9E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13067361-A36A-4729-8111-EA22EDF54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9485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FC69B0-56E2-4416-BEEB-99A10634931C}"/>
              </a:ext>
            </a:extLst>
          </p:cNvPr>
          <p:cNvSpPr txBox="1">
            <a:spLocks/>
          </p:cNvSpPr>
          <p:nvPr/>
        </p:nvSpPr>
        <p:spPr>
          <a:xfrm>
            <a:off x="1596000" y="720000"/>
            <a:ext cx="9000000" cy="156966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РЕАЛІЗАЦІЯ СПІЛЬНОГО ПРОЄКТУ ЖИТОМИРСЬКОЇ МІСЬКОЇ РАДИ ТА ПРЕДСТАВНИЦТВА ДИТЯЧОГО ФОНДУ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ООН «ЮНІСЕФ» в УКРАЇНІ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2001" y="2641034"/>
            <a:ext cx="11268000" cy="1191664"/>
          </a:xfrm>
          <a:prstGeom prst="wedgeRectCallout">
            <a:avLst>
              <a:gd name="adj1" fmla="val -22682"/>
              <a:gd name="adj2" fmla="val 10299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461999" y="4626499"/>
            <a:ext cx="112680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проведено реновацію/ремонт приміщення за </a:t>
            </a:r>
            <a:r>
              <a:rPr lang="uk-UA" alt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адресою</a:t>
            </a:r>
            <a:r>
              <a:rPr lang="uk-UA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м. Житомир, пр. Миру, 11 (загальна площа – 290,5 м²)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придбано меблі, обладнання для надання соціальних послуг дітям/родинам з дітьми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461999" y="2821367"/>
            <a:ext cx="1126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СОЦІАЛЬНИЙ ПРОЄКТ «МІНІМАЛЬНИЙ ПАКЕТ ІНТЕГРОВАНИХ СОЦІАЛЬНИХ ПОСЛУГ ДЛЯ СІМЕЙ З ДІТЬМИ»</a:t>
            </a:r>
            <a:endParaRPr lang="uk-UA" altLang="ru-RU" sz="36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3022735A-6A54-61A7-2B31-BCEF07FD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105DA6C1-B350-4D5B-8E40-35E3CB59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1043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A0FFB281-CFA1-6426-AB1F-E95200FE5F6A}"/>
              </a:ext>
            </a:extLst>
          </p:cNvPr>
          <p:cNvSpPr/>
          <p:nvPr/>
        </p:nvSpPr>
        <p:spPr>
          <a:xfrm>
            <a:off x="461999" y="2511611"/>
            <a:ext cx="11268001" cy="390876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B7FA41-3230-3439-D725-EF1E29F17EA4}"/>
              </a:ext>
            </a:extLst>
          </p:cNvPr>
          <p:cNvSpPr txBox="1">
            <a:spLocks/>
          </p:cNvSpPr>
          <p:nvPr/>
        </p:nvSpPr>
        <p:spPr>
          <a:xfrm>
            <a:off x="1596000" y="720000"/>
            <a:ext cx="9000000" cy="156966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РЕАЛІЗАЦІЯ СПІЛЬНОГО ПРОЄКТУ ЖИТОМИРСЬКОЇ МІСЬКОЇ РАДИ ТА ПРЕДСТАВНИЦТВА ДИТЯЧОГО ФОНДУ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ООН «ЮНІСЕФ» в УКРАЇНІ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851339" y="2655873"/>
            <a:ext cx="10489323" cy="36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uk-UA" altLang="ru-RU" sz="24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липень 2025 року</a:t>
            </a:r>
            <a:endParaRPr lang="en-US" altLang="ru-RU" sz="2400" b="1" dirty="0">
              <a:solidFill>
                <a:srgbClr val="D8701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uk-UA" alt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розпочав роботу </a:t>
            </a:r>
            <a:r>
              <a:rPr lang="uk-UA" altLang="ru-RU" sz="20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«ЦЕНТР ПІДТРИМКИ СІМЕЙ З ДІТЬМИ»</a:t>
            </a:r>
            <a:r>
              <a:rPr lang="uk-UA" alt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в якому надаються соціальні послуги: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денний догляд дітей з інвалідністю підгрупи «А»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комплексна послуга раннього втручання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психологічна підтримка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позитивне батьківство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інформування, консультування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соціальний супровід сімей в СЖО, ПС, ДБСТ</a:t>
            </a:r>
            <a:endParaRPr lang="uk-UA" alt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defRPr/>
            </a:pPr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ПОСЛУГАМИ ОХОПЛЕНО </a:t>
            </a:r>
            <a:r>
              <a:rPr lang="uk-UA" altLang="ru-RU" sz="24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500</a:t>
            </a:r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РОДИН З ДІТЬМИ 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DC8B5BF-453E-4090-E1FC-EB84D9AF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375ABB1C-55A2-5D05-3080-0C1F9EDF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15914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3B5B74ED-DBC7-3EDE-C986-7EB8FF2AA95F}"/>
              </a:ext>
            </a:extLst>
          </p:cNvPr>
          <p:cNvSpPr/>
          <p:nvPr/>
        </p:nvSpPr>
        <p:spPr>
          <a:xfrm>
            <a:off x="461999" y="2511611"/>
            <a:ext cx="11268001" cy="390876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26690"/>
          <a:stretch/>
        </p:blipFill>
        <p:spPr bwMode="auto">
          <a:xfrm>
            <a:off x="7168055" y="3770199"/>
            <a:ext cx="4172606" cy="197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851339" y="3476311"/>
            <a:ext cx="5927377" cy="25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uk-UA" alt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Центру комплексної реабілітації для дітей з інвалідністю Житомирської міської ради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uk-UA" alt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Житомирського міського центру соціальних служб міської ради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0DA60F2-5E08-B39E-B8D4-E8EC7CE7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5C848E58-E228-D779-5665-C61904554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F4B9C8-BCD0-3C92-3403-0893799DBF7B}"/>
              </a:ext>
            </a:extLst>
          </p:cNvPr>
          <p:cNvSpPr txBox="1">
            <a:spLocks/>
          </p:cNvSpPr>
          <p:nvPr/>
        </p:nvSpPr>
        <p:spPr>
          <a:xfrm>
            <a:off x="1596000" y="720000"/>
            <a:ext cx="9000000" cy="156966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РЕАЛІЗАЦІЯ СПІЛЬНОГО ПРОЄКТУ ЖИТОМИРСЬКОЇ МІСЬКОЇ РАДИ ТА ПРЕДСТАВНИЦТВА ДИТЯЧОГО ФОНДУ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ООН «ЮНІСЕФ» в УКРАЇНІ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D55A2D01-CC07-B3AC-C614-041240B7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38" y="2900855"/>
            <a:ext cx="10489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uk-UA" altLang="ru-RU" sz="2800" b="1" dirty="0">
                <a:solidFill>
                  <a:srgbClr val="EE842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Надання соціальних послуг забезпечують фахівці</a:t>
            </a:r>
          </a:p>
        </p:txBody>
      </p:sp>
    </p:spTree>
    <p:extLst>
      <p:ext uri="{BB962C8B-B14F-4D97-AF65-F5344CB8AC3E}">
        <p14:creationId xmlns:p14="http://schemas.microsoft.com/office/powerpoint/2010/main" val="3120268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2000" y="1765737"/>
            <a:ext cx="11268000" cy="468761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6" y="2027176"/>
            <a:ext cx="1834410" cy="26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02" y="2714905"/>
            <a:ext cx="2139950" cy="27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98" y="3427523"/>
            <a:ext cx="1962192" cy="27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49" y="2027176"/>
            <a:ext cx="2747705" cy="19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8000" r="6781" b="28999"/>
          <a:stretch>
            <a:fillRect/>
          </a:stretch>
        </p:blipFill>
        <p:spPr bwMode="auto">
          <a:xfrm>
            <a:off x="8601548" y="4261898"/>
            <a:ext cx="2747706" cy="19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B812E6FD-BF89-28DE-5238-A100AB01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0543DDF4-10F8-9EEB-C8C7-70BD5D29E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71816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CD3FCB-CF65-9AB5-6312-053C8BA11265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/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ДОСТУПНІСТЬ СОЦІАЛЬНИХ ПОСЛУГ ДЛЯ ОСІБ З ІНВАЛІДНІСТЮ (БЕЗБАР</a:t>
            </a:r>
            <a:r>
              <a:rPr lang="en-US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ЄРНІСТЬ)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02730"/>
              </p:ext>
            </p:extLst>
          </p:nvPr>
        </p:nvGraphicFramePr>
        <p:xfrm>
          <a:off x="462000" y="2178160"/>
          <a:ext cx="11268000" cy="4148965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5930411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2991248">
                  <a:extLst>
                    <a:ext uri="{9D8B030D-6E8A-4147-A177-3AD203B41FA5}">
                      <a16:colId xmlns:a16="http://schemas.microsoft.com/office/drawing/2014/main" val="4090138228"/>
                    </a:ext>
                  </a:extLst>
                </a:gridCol>
                <a:gridCol w="2346341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</a:tblGrid>
              <a:tr h="6963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НАЗВА УСТАНОВИ/ЗАКЛАДУ/ЦЕНТРУ, ЯКІ НАДАЮТЬ СОЦІАЛЬНІ ПОСЛУГИ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АДРЕСА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Arial Black" panose="020B0A04020102020204" pitchFamily="34" charset="0"/>
                        </a:rPr>
                        <a:t>ПОКАЗНИК БЕЗБАР’ЄРНОСТІ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321012"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Департамент соціальної політики </a:t>
                      </a:r>
                    </a:p>
                    <a:p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Житомирської міської ради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площа Польова, 8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</a:t>
                      </a:r>
                      <a:r>
                        <a:rPr lang="uk-UA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безбар’єрний</a:t>
                      </a:r>
                      <a:endParaRPr lang="uk-UA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2788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Житомирський міський територіальний центр соціального обслуговування (надання соціальних послуг) Житомирської міської ради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вул. Вокзальна, 18-А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бар’єрний</a:t>
                      </a:r>
                      <a:endParaRPr lang="uk-UA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2561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Житомирський міський центр соціальних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служб міської ради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площа Польова, 8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</a:t>
                      </a:r>
                      <a:r>
                        <a:rPr lang="uk-UA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безбар’єрний</a:t>
                      </a:r>
                      <a:endParaRPr lang="uk-UA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комплексної реабілітації для дітей з інвалідністю Житомирської міської ради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вул. Святослава Ріхтера, 23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</a:t>
                      </a:r>
                      <a:r>
                        <a:rPr lang="uk-UA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безбар’єрний</a:t>
                      </a:r>
                      <a:endParaRPr lang="uk-UA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77986"/>
                  </a:ext>
                </a:extLst>
              </a:tr>
              <a:tr h="313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Благодійна організація «Благодійний фонд «БГВ»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площа Польова, 8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</a:t>
                      </a:r>
                      <a:r>
                        <a:rPr lang="uk-UA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безбар’єрний</a:t>
                      </a:r>
                      <a:endParaRPr lang="uk-UA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18915"/>
                  </a:ext>
                </a:extLst>
              </a:tr>
              <a:tr h="38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Благодійна організація</a:t>
                      </a:r>
                      <a:b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</a:b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«Благодійний Фонд «</a:t>
                      </a:r>
                      <a:r>
                        <a:rPr lang="uk-UA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Карітас</a:t>
                      </a: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-Житомир»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вул. В. Бердичівська, 62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</a:t>
                      </a:r>
                      <a:r>
                        <a:rPr lang="uk-UA" sz="1400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безбар’єрний</a:t>
                      </a:r>
                      <a:endParaRPr lang="uk-UA" sz="14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81060"/>
                  </a:ext>
                </a:extLst>
              </a:tr>
              <a:tr h="375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Громадська організація «Грані можливого»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вул. Кармелюка, 18 б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uk-UA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пров</a:t>
                      </a:r>
                      <a:r>
                        <a:rPr lang="uk-UA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. Перехідний, 19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Об’єкт бар’єрний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79193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AB81A5B-47AD-FA72-F257-E467D0D5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EAD1736C-D097-676E-5184-6A4A0FC9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4130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825644-1F19-268D-1CDF-1240159210D3}"/>
              </a:ext>
            </a:extLst>
          </p:cNvPr>
          <p:cNvSpPr txBox="1">
            <a:spLocks/>
          </p:cNvSpPr>
          <p:nvPr/>
        </p:nvSpPr>
        <p:spPr>
          <a:xfrm>
            <a:off x="1596000" y="1307230"/>
            <a:ext cx="9000000" cy="83160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СПІВПРАЦЯ З ГРОМАДСЬКИМИ, БЛАГОДІЙНИМИ, РЕЛІГІЙНИМИ ОРГАНІЗАЦІЯМИ ТА ФОНДАМИ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34494"/>
              </p:ext>
            </p:extLst>
          </p:nvPr>
        </p:nvGraphicFramePr>
        <p:xfrm>
          <a:off x="462000" y="2256388"/>
          <a:ext cx="11268000" cy="4388252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3756000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5506918">
                  <a:extLst>
                    <a:ext uri="{9D8B030D-6E8A-4147-A177-3AD203B41FA5}">
                      <a16:colId xmlns:a16="http://schemas.microsoft.com/office/drawing/2014/main" val="4090138228"/>
                    </a:ext>
                  </a:extLst>
                </a:gridCol>
                <a:gridCol w="2005082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</a:tblGrid>
              <a:tr h="7924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НАЗВА ОРГАНІЗАЦІЇ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МЕТА СПІВПРАЦІ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КІЛЬКІСНИЙ ПОКАЗНИК</a:t>
                      </a:r>
                      <a:endParaRPr lang="ru-RU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692048">
                <a:tc>
                  <a:txBody>
                    <a:bodyPr/>
                    <a:lstStyle/>
                    <a:p>
                      <a:r>
                        <a:rPr lang="uk-UA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ДБФ "</a:t>
                      </a:r>
                      <a:r>
                        <a:rPr lang="uk-UA" sz="1400" b="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Карітас</a:t>
                      </a:r>
                      <a:r>
                        <a:rPr lang="uk-UA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sz="1400" b="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Спес</a:t>
                      </a:r>
                      <a:r>
                        <a:rPr lang="uk-UA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uk-UA" sz="1400" b="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Київсько</a:t>
                      </a:r>
                      <a:r>
                        <a:rPr lang="uk-UA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- Житомирської Дієцезії </a:t>
                      </a:r>
                      <a:r>
                        <a:rPr lang="uk-UA" sz="1400" b="1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Римсько</a:t>
                      </a:r>
                      <a:r>
                        <a:rPr lang="uk-UA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- Католицької церкви в Україні</a:t>
                      </a: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забезпечення ВПО, осіб в СЖО натуральною допомогою у вигляді гарячого харчування (обіди)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30 148 комплексних обідів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8938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Релігійна громада «Свідомості </a:t>
                      </a:r>
                      <a:r>
                        <a:rPr lang="uk-UA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Крішни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в м. Житомирі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забезпечення підопічних Житомирського міського територіального центру соціального обслуговування  (надання соціальних послуг) ЖМР натуральною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допомогою у вигляді гарячого харчування (обіди)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390 осіб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5478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Австрійське </a:t>
                      </a:r>
                      <a:r>
                        <a:rPr lang="uk-UA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освітньо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-благодійне товариство «Серце для України»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надання натуральної допомоги для дітей-сиріт, дітей,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позбавлених батьківського піклування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102 дитини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БФ «Хлібний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дім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забезпечення підопічних Житомирського міського територіального центру соціального обслуговування  (надання соціальних послуг) ЖМР натуральною допомогою у вигляді гарячого харчування (обіди)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564 особи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77986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AC301B5-8173-141C-A3B2-D11B1D57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FBDAAAFB-DA39-D73A-C28E-7330F8A3D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63511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A8F9B9-AB7D-DCD4-B715-98E5DF9F0BCB}"/>
              </a:ext>
            </a:extLst>
          </p:cNvPr>
          <p:cNvSpPr txBox="1">
            <a:spLocks/>
          </p:cNvSpPr>
          <p:nvPr/>
        </p:nvSpPr>
        <p:spPr>
          <a:xfrm>
            <a:off x="1596000" y="1248507"/>
            <a:ext cx="9000000" cy="831600"/>
          </a:xfrm>
          <a:prstGeom prst="rect">
            <a:avLst/>
          </a:prstGeom>
          <a:effectLst/>
        </p:spPr>
        <p:txBody>
          <a:bodyPr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СПІВПРАЦЯ З ГРОМАДСЬКИМИ, БЛАГОДІЙНИМИ, РЕЛІГІЙНИМИ ОРГАНІЗАЦІЯМИ ТА ФОНДАМИ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80585"/>
              </p:ext>
            </p:extLst>
          </p:nvPr>
        </p:nvGraphicFramePr>
        <p:xfrm>
          <a:off x="462000" y="2228193"/>
          <a:ext cx="11268000" cy="4204138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3756000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5506918">
                  <a:extLst>
                    <a:ext uri="{9D8B030D-6E8A-4147-A177-3AD203B41FA5}">
                      <a16:colId xmlns:a16="http://schemas.microsoft.com/office/drawing/2014/main" val="4090138228"/>
                    </a:ext>
                  </a:extLst>
                </a:gridCol>
                <a:gridCol w="2005082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</a:tblGrid>
              <a:tr h="8957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НАЗВА ОРГАНІЗАЦІЇ</a:t>
                      </a:r>
                      <a:endParaRPr lang="ru-RU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МЕТА СПІВПРАЦІ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  <a:latin typeface="Arial Black" panose="020B0A04020102020204" pitchFamily="34" charset="0"/>
                        </a:rPr>
                        <a:t>КІЛЬКІСНИЙ ПОКАЗНИК</a:t>
                      </a:r>
                      <a:endParaRPr lang="ru-RU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603311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ГО «Петро і Мазепа»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забезпечення натуральною допомогою родин з дітьми, дітей з інвалідністю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400 родин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7821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БО «БФ «</a:t>
                      </a:r>
                      <a:r>
                        <a:rPr lang="uk-UA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Люмос</a:t>
                      </a: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Україна»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забезпечення натуральною допомогою багатодітних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родин, родин, які виховують дитину з інвалідністю (з числа</a:t>
                      </a:r>
                      <a:r>
                        <a:rPr lang="uk-UA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ВПО)</a:t>
                      </a: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330 родин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65278"/>
                  </a:ext>
                </a:extLst>
              </a:tr>
              <a:tr h="7822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БО «Благодійний фонд «БГВ»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надання натуральної допомоги у вигляді новорічних подарунків для дітей з інвалідністю, ВПО, молоді з інвалідністю, дітей з багатодітних родин 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300 родин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11407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MDMPU LA MAIN DANS LA MAIN POUR L’UKRAINE</a:t>
                      </a: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спільно з БО «</a:t>
                      </a:r>
                      <a:r>
                        <a:rPr lang="uk-U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Благодійний фонд «Ангеліна</a:t>
                      </a: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забезпечення натуральною допомогою у вигляді допоміжних засобів реабілітації (милиці, палиці, крісла колісні, ходунки тощо)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50 осіб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77986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93868CEE-4F19-8F02-C5BF-129F99E8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E3673585-F920-6378-F3AD-EF0C75D5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1868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236000" y="2160000"/>
            <a:ext cx="9720000" cy="2616101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РОЗДІЛ </a:t>
            </a:r>
            <a:r>
              <a:rPr lang="en-US" dirty="0">
                <a:latin typeface="Arial Black" panose="020B0A04020102020204" pitchFamily="34" charset="0"/>
              </a:rPr>
              <a:t>V</a:t>
            </a:r>
            <a:endParaRPr lang="uk-UA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ВИСНОВКИ ЩОДО ПРІОРИТЕТІВ ОРГАНІЗАЦІЇ НАДАННЯ СОЦІАЛЬНИХ ПОСЛУГ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AE813BE9-2022-F1A7-4AE4-A725C914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900B8264-BB42-E9B4-828E-E8D2D21B3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243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000" y="2797760"/>
            <a:ext cx="7406118" cy="15081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СЕРЕДНЯ ТРИВАЛІСТЬ ЖИТТЯ</a:t>
            </a:r>
          </a:p>
          <a:p>
            <a:pPr>
              <a:defRPr/>
            </a:pP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ЖІНОК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75,9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РОКІВ</a:t>
            </a:r>
          </a:p>
          <a:p>
            <a:pPr>
              <a:defRPr/>
            </a:pP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ЧОЛОВІКІВ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64,8 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РОКІВ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000" y="5653992"/>
            <a:ext cx="1126800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СЕРЕДНІЙ ПОКАЗНИК ДЛЯ ОБОХ СТАТЕЙ - </a:t>
            </a:r>
            <a:r>
              <a:rPr lang="uk-UA" sz="2800" dirty="0">
                <a:solidFill>
                  <a:srgbClr val="D87012"/>
                </a:solidFill>
                <a:latin typeface="Arial Black" panose="020B0A04020102020204" pitchFamily="34" charset="0"/>
              </a:rPr>
              <a:t>70,4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РОКІВ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674379"/>
              </p:ext>
            </p:extLst>
          </p:nvPr>
        </p:nvGraphicFramePr>
        <p:xfrm>
          <a:off x="7937769" y="2644223"/>
          <a:ext cx="3861882" cy="253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2000" y="1864664"/>
            <a:ext cx="1126799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СЕРЕДНІЙ ВІК ЖИТЕЛІВ ГРОМАДИ </a:t>
            </a:r>
            <a:r>
              <a:rPr lang="uk-UA" sz="2800" dirty="0">
                <a:solidFill>
                  <a:srgbClr val="D87012"/>
                </a:solidFill>
                <a:latin typeface="Arial Black" panose="020B0A04020102020204" pitchFamily="34" charset="0"/>
              </a:rPr>
              <a:t>35,9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РОКІВ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1C10A5C-4768-A2A7-FB55-FCA99C76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68EAB362-FCE1-DF77-C1DA-52B0E4CCD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17858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F8330C-0864-1EBD-1CBC-40CDFB5ED570}"/>
              </a:ext>
            </a:extLst>
          </p:cNvPr>
          <p:cNvSpPr txBox="1">
            <a:spLocks/>
          </p:cNvSpPr>
          <p:nvPr/>
        </p:nvSpPr>
        <p:spPr>
          <a:xfrm>
            <a:off x="1479480" y="720000"/>
            <a:ext cx="923553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b="1" dirty="0">
                <a:latin typeface="Arial Black" panose="020B0A04020102020204" pitchFamily="34" charset="0"/>
                <a:cs typeface="Calibri" panose="020F0502020204030204" pitchFamily="34" charset="0"/>
              </a:rPr>
              <a:t>ЗАГАЛЬНІ ВИСНОВКИ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000" y="1911600"/>
            <a:ext cx="11268000" cy="430887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D87012"/>
                </a:solidFill>
                <a:latin typeface="Arial Black" panose="020B0A04020102020204" pitchFamily="34" charset="0"/>
              </a:rPr>
              <a:t>ЗАГАЛЬНА ОЦІНКА СИТУАЦІЇ</a:t>
            </a:r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стабільно високий попит на базові соціальні послуги (догляд вдома, натуральна допомога, соціальний супровід)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зростання потреби у довгострокових формах підтримки (стаціонарний догляд, підтримане проживання, паліативний догляд)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збільшення попиту на послуги денного догляду дітей/осіб з інвалідністю, комплексної </a:t>
            </a: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послуги раннього втручання, супроводу під час інклюзивного навчання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актуальність розширення, підвищення якості послуг психосоціальної підтримки та життєстійкості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зростання навантаження на сім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ї, які здійснюють догляд за </a:t>
            </a:r>
            <a:r>
              <a:rPr lang="uk-UA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маломобільними</a:t>
            </a: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особами та особами/дітьми з інвалідністю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5FD89FF-6EE8-90DB-B020-D5006E08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193A8D83-D269-5992-099B-CBA1F65F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8534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2000" y="1911600"/>
            <a:ext cx="11268000" cy="42011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D87012"/>
                </a:solidFill>
                <a:latin typeface="Arial Black" panose="020B0A04020102020204" pitchFamily="34" charset="0"/>
              </a:rPr>
              <a:t>ОСНОВНІ ТЕНДЕНЦІЇ</a:t>
            </a:r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демографічне старіння населення зумовлює підвищення потреби у соціальних послугах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воєнний стан та внутрішнє переміщення населення посилюють потребу у психологічній підтримці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збільшення кількості дітей/осіб з інвалідністю потребують послуг з догляду</a:t>
            </a:r>
            <a:endParaRPr lang="ru-RU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частина осіб, які потребують стаціонарного догляду, мають можливість отримати альтернативні послуги в громаді (догляд на професійній/непрофесійній основі)</a:t>
            </a: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наявні ресурси в громаді потребують розширення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uk-UA" sz="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2CCA7DF-7EC0-C200-B3ED-9805F3EB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F6780807-460D-6B2E-585A-E34E1CCBC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7682AF-0020-07B2-5AB5-ADEEBB96589E}"/>
              </a:ext>
            </a:extLst>
          </p:cNvPr>
          <p:cNvSpPr txBox="1">
            <a:spLocks/>
          </p:cNvSpPr>
          <p:nvPr/>
        </p:nvSpPr>
        <p:spPr>
          <a:xfrm>
            <a:off x="1479480" y="720000"/>
            <a:ext cx="923553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b="1" dirty="0">
                <a:latin typeface="Arial Black" panose="020B0A04020102020204" pitchFamily="34" charset="0"/>
                <a:cs typeface="Calibri" panose="020F0502020204030204" pitchFamily="34" charset="0"/>
              </a:rPr>
              <a:t>ЗАГАЛЬНІ ВИСНОВКИ</a:t>
            </a:r>
          </a:p>
        </p:txBody>
      </p:sp>
    </p:spTree>
    <p:extLst>
      <p:ext uri="{BB962C8B-B14F-4D97-AF65-F5344CB8AC3E}">
        <p14:creationId xmlns:p14="http://schemas.microsoft.com/office/powerpoint/2010/main" val="990177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322962" y="2160000"/>
            <a:ext cx="9601199" cy="3231654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2400"/>
              </a:spcAft>
              <a:defRPr/>
            </a:pPr>
            <a:r>
              <a:rPr lang="uk-UA" dirty="0">
                <a:latin typeface="Arial Black" panose="020B0A04020102020204" pitchFamily="34" charset="0"/>
              </a:rPr>
              <a:t>РОЗДІЛ </a:t>
            </a:r>
            <a:r>
              <a:rPr lang="en-US" dirty="0">
                <a:latin typeface="Arial Black" panose="020B0A04020102020204" pitchFamily="34" charset="0"/>
              </a:rPr>
              <a:t>V</a:t>
            </a:r>
            <a:r>
              <a:rPr lang="uk-UA" dirty="0">
                <a:latin typeface="Arial Black" panose="020B0A04020102020204" pitchFamily="34" charset="0"/>
              </a:rPr>
              <a:t>І</a:t>
            </a: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2400"/>
              </a:spcAft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РЕКОМЕНДАЦІЇ ЗА РЕЗУЛЬТАТАМИ ВИЗНАЧЕННЯ ПОТРЕБ</a:t>
            </a:r>
            <a:endParaRPr lang="uk-UA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latin typeface="Arial Black" panose="020B0A04020102020204" pitchFamily="34" charset="0"/>
              </a:rPr>
              <a:t>Пріоритетні види соціальних послуг</a:t>
            </a: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latin typeface="Arial Black" panose="020B0A04020102020204" pitchFamily="34" charset="0"/>
              </a:rPr>
              <a:t>Результати визначення потреб</a:t>
            </a: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latin typeface="Arial Black" panose="020B0A04020102020204" pitchFamily="34" charset="0"/>
              </a:rPr>
              <a:t>Створення </a:t>
            </a:r>
            <a:r>
              <a:rPr lang="uk-UA" sz="2000" dirty="0" err="1">
                <a:latin typeface="Arial Black" panose="020B0A04020102020204" pitchFamily="34" charset="0"/>
              </a:rPr>
              <a:t>безбар</a:t>
            </a:r>
            <a:r>
              <a:rPr lang="en-US" sz="2000" dirty="0">
                <a:latin typeface="Arial Black" panose="020B0A04020102020204" pitchFamily="34" charset="0"/>
              </a:rPr>
              <a:t>’</a:t>
            </a:r>
            <a:r>
              <a:rPr lang="uk-UA" sz="2000" dirty="0" err="1">
                <a:latin typeface="Arial Black" panose="020B0A04020102020204" pitchFamily="34" charset="0"/>
              </a:rPr>
              <a:t>єрного</a:t>
            </a:r>
            <a:r>
              <a:rPr lang="uk-UA" sz="2000" dirty="0">
                <a:latin typeface="Arial Black" panose="020B0A04020102020204" pitchFamily="34" charset="0"/>
              </a:rPr>
              <a:t> середовища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E70077C-5EDA-892E-B920-BCACCB28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C005635A-5907-F591-C67F-EA83A8448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5940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0037C3-3FEB-5A3F-5F9C-93743EF80FC0}"/>
              </a:ext>
            </a:extLst>
          </p:cNvPr>
          <p:cNvSpPr txBox="1">
            <a:spLocks/>
          </p:cNvSpPr>
          <p:nvPr/>
        </p:nvSpPr>
        <p:spPr>
          <a:xfrm>
            <a:off x="1479480" y="720000"/>
            <a:ext cx="923553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b="1" dirty="0">
                <a:latin typeface="Arial Black" panose="020B0A04020102020204" pitchFamily="34" charset="0"/>
                <a:cs typeface="Calibri" panose="020F0502020204030204" pitchFamily="34" charset="0"/>
              </a:rPr>
              <a:t>РЕЗУЛЬТАТИ ВИЗНАЧЕННЯ ПОТРЕБ</a:t>
            </a:r>
            <a:endParaRPr lang="uk-UA" sz="105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000" y="1911600"/>
            <a:ext cx="11268000" cy="32624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uk-UA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Розв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язання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соціальних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проблем у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громаді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можливе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умови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системного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підходу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який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передбачає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розвиток мережі соціальних послуг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підвищення їх доступності та якості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посилення співпраці з громадськими та міжнародними організаціями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активне інформування населення про наявні ресурси щодо надавачів соціальних послуг 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F13512B-B6B3-7F82-B3F3-724AE0C0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AF11550-1EA3-F729-81C7-2C40FEAC8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4497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16D7FD-64D9-249F-8598-1D8F9620F727}"/>
              </a:ext>
            </a:extLst>
          </p:cNvPr>
          <p:cNvSpPr txBox="1">
            <a:spLocks/>
          </p:cNvSpPr>
          <p:nvPr/>
        </p:nvSpPr>
        <p:spPr>
          <a:xfrm>
            <a:off x="1838557" y="1248507"/>
            <a:ext cx="851488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ПОТРЕБА В ЗАПРОВАДЖЕННІ СОЦІАЛЬНИХ ПОСЛУГ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97093"/>
              </p:ext>
            </p:extLst>
          </p:nvPr>
        </p:nvGraphicFramePr>
        <p:xfrm>
          <a:off x="462001" y="2231999"/>
          <a:ext cx="11268000" cy="440022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8692509">
                  <a:extLst>
                    <a:ext uri="{9D8B030D-6E8A-4147-A177-3AD203B41FA5}">
                      <a16:colId xmlns:a16="http://schemas.microsoft.com/office/drawing/2014/main" val="3851799907"/>
                    </a:ext>
                  </a:extLst>
                </a:gridCol>
                <a:gridCol w="2575491">
                  <a:extLst>
                    <a:ext uri="{9D8B030D-6E8A-4147-A177-3AD203B41FA5}">
                      <a16:colId xmlns:a16="http://schemas.microsoft.com/office/drawing/2014/main" val="3588874012"/>
                    </a:ext>
                  </a:extLst>
                </a:gridCol>
              </a:tblGrid>
              <a:tr h="8048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Arial Black" panose="020B0A04020102020204" pitchFamily="34" charset="0"/>
                        </a:rPr>
                        <a:t>НАЗВА СОЦІАЛЬНОЇ</a:t>
                      </a:r>
                      <a:r>
                        <a:rPr lang="uk-UA" sz="1600" baseline="0" dirty="0">
                          <a:effectLst/>
                          <a:latin typeface="Arial Black" panose="020B0A04020102020204" pitchFamily="34" charset="0"/>
                        </a:rPr>
                        <a:t> ПОСЛУГИ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effectLst/>
                          <a:latin typeface="Arial Black" panose="020B0A04020102020204" pitchFamily="34" charset="0"/>
                        </a:rPr>
                        <a:t>К-ТЬ ОСІБ, ЯКІ ПОТРЕБУЮТЬ ЇЇ НАДАННЯ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64819"/>
                  </a:ext>
                </a:extLst>
              </a:tr>
              <a:tr h="474481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підтримане проживання осіб похилого віку</a:t>
                      </a:r>
                      <a:r>
                        <a:rPr lang="uk-UA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 та осіб з інвалідністю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7553"/>
                  </a:ext>
                </a:extLst>
              </a:tr>
              <a:tr h="4133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догляд стаціонарний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397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52729"/>
                  </a:ext>
                </a:extLst>
              </a:tr>
              <a:tr h="4110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паліативний догляд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334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77986"/>
                  </a:ext>
                </a:extLst>
              </a:tr>
              <a:tr h="6018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тимчасовий відпочинок для батьків або осіб, які їх заміняють, що здійснюють догляд за дітьми з інвалідністю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35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772681"/>
                  </a:ext>
                </a:extLst>
              </a:tr>
              <a:tr h="6520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транзитне підтримане проживання / учбова соціальна квартира (будинок)</a:t>
                      </a:r>
                      <a:endParaRPr lang="uk-UA" sz="16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69895"/>
                  </a:ext>
                </a:extLst>
              </a:tr>
              <a:tr h="10244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тимчасовий відпочинок для осіб, що здійснюють догляд за особами з інвалідністю, особами, які мають невиліковні хвороби, що потребують тривалого лікування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FA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14914"/>
                  </a:ext>
                </a:extLst>
              </a:tr>
            </a:tbl>
          </a:graphicData>
        </a:graphic>
      </p:graphicFrame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799EB74B-F4B0-1ABF-1E7E-12046EAC1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851844D4-BD9C-7EB6-F9EE-CF2B1F4F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34585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B950AD-80C3-BED8-A038-AE2AD5B1DED1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/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ДОСТУПНІСТЬ СОЦІАЛЬНИХ ПОСЛУГ ДЛЯ ОСІБ З ІНВАЛІДНІСТЮ (БЕЗБАР</a:t>
            </a:r>
            <a:r>
              <a:rPr lang="en-US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ЄРНІСТЬ)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62000" y="2192400"/>
            <a:ext cx="11268001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uk-UA" altLang="ru-RU" sz="24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 метою забезпечення доступності соціальних послуг для осіб з інвалідністю вживаються заходи: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безбар</a:t>
            </a:r>
            <a:r>
              <a:rPr lang="en-US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’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єрного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доступу до приміщень надавачів соціальних послуг (підйомники, пандуси тощо)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індивідуальний підхід до визначення потреб та організації надання соціальних послуг 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інформування осіб з інвалідністю та їх сімей про можливість отримання соціальних послуг 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міжвідомча взаємодія між департаментом соціальної політики, надавачами соціальних послуг, закладами охорони 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здоров</a:t>
            </a:r>
            <a:r>
              <a:rPr lang="en-US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’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я, освіти та іншими 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</a:t>
            </a:r>
            <a:r>
              <a:rPr lang="en-US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’</a:t>
            </a:r>
            <a:r>
              <a:rPr lang="uk-UA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єктами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соціальної роботи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E7E7409-F7E3-53C2-3DE4-0259276B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AC17B6BB-E126-132B-53A6-7D58E95E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3371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9617" y="984664"/>
            <a:ext cx="8813260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 складу груп входять представники 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uk-UA" sz="1600" dirty="0">
                <a:solidFill>
                  <a:schemeClr val="accent2"/>
                </a:solidFill>
                <a:latin typeface="Book Antiqua" panose="02040602050305030304" pitchFamily="18" charset="0"/>
              </a:rPr>
              <a:t>                                                           </a:t>
            </a:r>
            <a:endParaRPr lang="uk-UA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61999" y="2192400"/>
            <a:ext cx="11268001" cy="42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розвиток соціальних та реабілітаційних послуг для дітей/осіб з інвалідністю</a:t>
            </a:r>
            <a:endParaRPr lang="en-US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розширення спектру соціальних послуг для дітей/осіб з інвалідністю:</a:t>
            </a: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транспортна послуга (соціальне авто) </a:t>
            </a: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денний догляд дітей/осіб з інвалідністю </a:t>
            </a: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супровід під час інклюзивного навчання дітей шкільного віку</a:t>
            </a:r>
          </a:p>
          <a:p>
            <a:pPr marL="1085850" lvl="1" indent="-342900">
              <a:buFont typeface="Wingdings" panose="05000000000000000000" pitchFamily="2" charset="2"/>
              <a:buChar char="§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комплексна послуга раннього втручання </a:t>
            </a:r>
          </a:p>
          <a:p>
            <a:pPr marL="108585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фізичний супровід осіб, які 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мають порушення опорно-рухового апарату та пересуваються на кріслах колісних, з інтелектуальними, сенсорними, фізичними, моторними, психічними та поведінковими порушеннями</a:t>
            </a:r>
            <a:endParaRPr lang="uk-UA" altLang="ru-RU" sz="8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організація надання окремих соціальних послуг за місцем проживання отримувача (догляд вдома)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A981DCF5-1570-BB19-726A-9005FBD0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C0D81960-4092-77A7-8E66-AB3DEBFC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97FD2-53AE-5748-BC7E-464FF972241D}"/>
              </a:ext>
            </a:extLst>
          </p:cNvPr>
          <p:cNvSpPr txBox="1"/>
          <p:nvPr/>
        </p:nvSpPr>
        <p:spPr>
          <a:xfrm>
            <a:off x="1596000" y="71999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/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ДОСТУПНІСТЬ СОЦІАЛЬНИХ ПОСЛУГ ДЛЯ ОСІБ З ІНВАЛІДНІСТЮ (БЕЗБАР</a:t>
            </a:r>
            <a:r>
              <a:rPr lang="en-US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r>
              <a:rPr lang="uk-UA" alt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ЄРНІСТЬ)</a:t>
            </a:r>
          </a:p>
        </p:txBody>
      </p:sp>
    </p:spTree>
    <p:extLst>
      <p:ext uri="{BB962C8B-B14F-4D97-AF65-F5344CB8AC3E}">
        <p14:creationId xmlns:p14="http://schemas.microsoft.com/office/powerpoint/2010/main" val="11015228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55359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43B4BF-B9EE-6A28-F8A5-4B5E755D5669}"/>
              </a:ext>
            </a:extLst>
          </p:cNvPr>
          <p:cNvSpPr txBox="1">
            <a:spLocks/>
          </p:cNvSpPr>
          <p:nvPr/>
        </p:nvSpPr>
        <p:spPr>
          <a:xfrm>
            <a:off x="1479480" y="720000"/>
            <a:ext cx="9235536" cy="831600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b="1" dirty="0">
                <a:latin typeface="Arial Black" panose="020B0A04020102020204" pitchFamily="34" charset="0"/>
                <a:cs typeface="Calibri" panose="020F0502020204030204" pitchFamily="34" charset="0"/>
              </a:rPr>
              <a:t>МОНІТОРИНГ БЕЗБАР’ЄРНОСТІ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869" y="1879771"/>
            <a:ext cx="2900847" cy="3060043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869" y="5152797"/>
            <a:ext cx="2900847" cy="653798"/>
          </a:xfrm>
          <a:prstGeom prst="rect">
            <a:avLst/>
          </a:prstGeom>
          <a:effectLst/>
        </p:spPr>
      </p:pic>
      <p:sp>
        <p:nvSpPr>
          <p:cNvPr id="2" name="Прямоугольник 1"/>
          <p:cNvSpPr/>
          <p:nvPr/>
        </p:nvSpPr>
        <p:spPr>
          <a:xfrm>
            <a:off x="462000" y="6250242"/>
            <a:ext cx="11268000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D87012"/>
                </a:solidFill>
                <a:latin typeface="Arial Black" panose="020B0A04020102020204" pitchFamily="34" charset="0"/>
              </a:rPr>
              <a:t>https://lun.ua/misto/barrier-free?l=7ffff#12.99/50.25396/28.67559</a:t>
            </a:r>
            <a:endParaRPr lang="ru-RU" sz="24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999" y="1812519"/>
            <a:ext cx="7232581" cy="224676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На  виконання  ПКМУ  від   26 травня 2021 року № 537 «Про затвердження Порядку проведення моніторингу та оцінки ступеня безбар’єрності об’єктів фізичного оточення і послуг для осіб з інвалідністю» проведено моніторинг приміщень  надавачів соціальних послуг та соціального захисту населення</a:t>
            </a:r>
            <a:endParaRPr lang="en-US" altLang="ru-RU" sz="2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461999" y="4483156"/>
            <a:ext cx="72325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Дані моніторингу використані при створенні онлайн-мапи безбар’єрності «Місто без меж: Житомир», яка розробляється  у співпраці з Громадською організацією «ЛУН Місто»</a:t>
            </a:r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altLang="ru-RU" sz="16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E718F40-8D9A-1AD5-315B-21692859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72D1D303-23BE-2C63-7B97-DC090FD72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99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D9A9A-63B8-67FE-41AA-8C3B180BADF4}"/>
              </a:ext>
            </a:extLst>
          </p:cNvPr>
          <p:cNvSpPr txBox="1"/>
          <p:nvPr/>
        </p:nvSpPr>
        <p:spPr>
          <a:xfrm>
            <a:off x="1596000" y="1067788"/>
            <a:ext cx="9000000" cy="831600"/>
          </a:xfrm>
          <a:prstGeom prst="rect">
            <a:avLst/>
          </a:prstGeom>
          <a:solidFill>
            <a:srgbClr val="455359"/>
          </a:solidFill>
          <a:effectLst/>
        </p:spPr>
        <p:txBody>
          <a:bodyPr wrap="square" anchor="ctr">
            <a:noAutofit/>
          </a:bodyPr>
          <a:lstStyle/>
          <a:p>
            <a:pPr algn="ctr"/>
            <a:r>
              <a:rPr lang="uk-UA" altLang="ru-R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ДОДАТКИ ДО ЗВІТУ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62000" y="2087296"/>
            <a:ext cx="11268000" cy="43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uk-UA" altLang="ru-RU" sz="20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ДОДАТОК 1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Дані щодо соціально-демографічної ситуації у Житомирській міській територіальній громаді та кількості осіб/сімей, які належать до вразливих груп населення або перебувають у СЖО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  <a:defRPr/>
            </a:pPr>
            <a:r>
              <a:rPr lang="uk-UA" altLang="ru-RU" sz="20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ДОДАТОК 2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Інформація щодо надавачів соціальних послуг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  <a:defRPr/>
            </a:pPr>
            <a:r>
              <a:rPr lang="uk-UA" altLang="ru-RU" sz="20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ДОДАТОК 3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Дані щодо забезпечення соціальними послугами осіб/сімей, які належать до вразливих груп населення або перебувають у СЖО 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  <a:defRPr/>
            </a:pPr>
            <a:r>
              <a:rPr lang="uk-UA" altLang="ru-RU" sz="20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ДОДАТОК 4</a:t>
            </a:r>
          </a:p>
          <a:p>
            <a:pPr>
              <a:spcAft>
                <a:spcPts val="600"/>
              </a:spcAft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Інформація за результатами оцінювання організаційної спроможності Житомирської міської територіальної громади у забезпеченні населення соціальними послугами</a:t>
            </a:r>
            <a:endParaRPr lang="uk-UA" alt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  <a:defRPr/>
            </a:pPr>
            <a:r>
              <a:rPr lang="uk-UA" altLang="ru-RU" sz="2000" b="1" dirty="0">
                <a:solidFill>
                  <a:srgbClr val="D8701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ДОДАТОК 5</a:t>
            </a:r>
            <a:r>
              <a:rPr lang="uk-UA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uk-UA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Інформація щодо організаційної спроможності у забезпеченні потреб населення Житомирської міської територіальної громади у соціальних послугах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9184900-176D-6389-D00C-C31A6C2D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9AEE873E-33A7-7272-3736-AB88C264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9784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tx1">
                <a:alpha val="90000"/>
              </a:schemeClr>
            </a:gs>
            <a:gs pos="100000">
              <a:srgbClr val="45535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236000" y="2160000"/>
            <a:ext cx="9720000" cy="3631763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dirty="0">
                <a:latin typeface="Arial Black" panose="020B0A04020102020204" pitchFamily="34" charset="0"/>
              </a:rPr>
              <a:t>РОЗДІЛ ІІ</a:t>
            </a:r>
          </a:p>
          <a:p>
            <a:pPr algn="ctr">
              <a:defRPr/>
            </a:pPr>
            <a:endParaRPr lang="uk-UA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ХАРАКТЕРИСТИКИ ВРАЗЛИВИХ ГРУП </a:t>
            </a:r>
          </a:p>
          <a:p>
            <a:pPr algn="ctr">
              <a:defRPr/>
            </a:pPr>
            <a:r>
              <a:rPr lang="uk-UA" dirty="0">
                <a:solidFill>
                  <a:srgbClr val="D87012"/>
                </a:solidFill>
                <a:latin typeface="Arial Black" panose="020B0A04020102020204" pitchFamily="34" charset="0"/>
              </a:rPr>
              <a:t>НАСЕЛЕННЯ ГРОМАДИ</a:t>
            </a:r>
          </a:p>
          <a:p>
            <a:pPr algn="just">
              <a:defRPr/>
            </a:pPr>
            <a:endParaRPr lang="uk-UA" dirty="0">
              <a:solidFill>
                <a:srgbClr val="D87012"/>
              </a:solidFill>
              <a:latin typeface="Arial Black" panose="020B0A040201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  <a:defRPr/>
            </a:pPr>
            <a:r>
              <a:rPr lang="uk-UA" sz="1800" dirty="0">
                <a:latin typeface="Arial Black" panose="020B0A04020102020204" pitchFamily="34" charset="0"/>
              </a:rPr>
              <a:t>Чисельність вразливих груп населення</a:t>
            </a:r>
          </a:p>
          <a:p>
            <a:pPr algn="ctr">
              <a:defRPr/>
            </a:pPr>
            <a:endParaRPr lang="uk-UA" sz="1800" dirty="0">
              <a:latin typeface="Arial Black" panose="020B0A040201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uk-UA" sz="1800" dirty="0">
                <a:latin typeface="Arial Black" panose="020B0A04020102020204" pitchFamily="34" charset="0"/>
              </a:rPr>
              <a:t> Чинники, що зумовлюють вразливість</a:t>
            </a:r>
          </a:p>
          <a:p>
            <a:pPr algn="ctr">
              <a:defRPr/>
            </a:pPr>
            <a:endParaRPr lang="uk-UA" sz="1800" dirty="0">
              <a:latin typeface="Arial Black" panose="020B0A040201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  <a:defRPr/>
            </a:pPr>
            <a:r>
              <a:rPr lang="uk-UA" sz="1800" dirty="0">
                <a:latin typeface="Arial Black" panose="020B0A04020102020204" pitchFamily="34" charset="0"/>
              </a:rPr>
              <a:t>Стан охоплення соціальними послугами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71FBF2D-EF59-612B-9742-69A5EF5C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5776BCC8-14F4-E44D-B794-FA70FCD86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1398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227" y="2268485"/>
            <a:ext cx="4968374" cy="769441"/>
          </a:xfrm>
          <a:prstGeom prst="rect">
            <a:avLst/>
          </a:prstGeom>
          <a:solidFill>
            <a:srgbClr val="969FA7">
              <a:alpha val="50000"/>
            </a:srgb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діти з інвалідністю </a:t>
            </a:r>
          </a:p>
          <a:p>
            <a:pPr algn="ctr"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1 132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613" y="4800535"/>
            <a:ext cx="11270774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ДІТЕЙ З </a:t>
            </a:r>
          </a:p>
          <a:p>
            <a:pPr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ОСОБЛИВИМИ ОСВІТНІМИ ПОТРЕБАМИ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2 488</a:t>
            </a:r>
          </a:p>
          <a:p>
            <a:pPr>
              <a:defRPr/>
            </a:pPr>
            <a:endParaRPr lang="uk-UA" sz="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дошкільного віку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1 663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шкільного віку -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825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4613" y="719999"/>
            <a:ext cx="8640000" cy="831600"/>
          </a:xfrm>
          <a:prstGeom prst="rect">
            <a:avLst/>
          </a:prstGeom>
          <a:noFill/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ДІТЕЙ З ІНВАЛІДНІСТЮ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1 297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5C66F3E-1506-EEDC-1A39-40324658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2A985C90-2E2B-AEB1-F825-0C14A2DE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E77DB-06E3-C8A7-6D2B-B86EF9D2E6BF}"/>
              </a:ext>
            </a:extLst>
          </p:cNvPr>
          <p:cNvSpPr txBox="1"/>
          <p:nvPr/>
        </p:nvSpPr>
        <p:spPr>
          <a:xfrm>
            <a:off x="6761626" y="2268485"/>
            <a:ext cx="4968373" cy="769441"/>
          </a:xfrm>
          <a:prstGeom prst="rect">
            <a:avLst/>
          </a:prstGeom>
          <a:solidFill>
            <a:srgbClr val="969FA7">
              <a:alpha val="50000"/>
            </a:srgbClr>
          </a:solidFill>
          <a:effectLst/>
        </p:spPr>
        <p:txBody>
          <a:bodyPr wrap="square" anchor="b">
            <a:noAutofit/>
          </a:bodyPr>
          <a:lstStyle/>
          <a:p>
            <a:pPr algn="ctr"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діти з інвалідністю підгрупи «А»</a:t>
            </a:r>
          </a:p>
          <a:p>
            <a:pPr algn="ctr">
              <a:defRPr/>
            </a:pP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165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16983-608A-51B2-1C71-1828EB7A51CC}"/>
              </a:ext>
            </a:extLst>
          </p:cNvPr>
          <p:cNvSpPr/>
          <p:nvPr/>
        </p:nvSpPr>
        <p:spPr>
          <a:xfrm>
            <a:off x="9570000" y="3638460"/>
            <a:ext cx="2160000" cy="561541"/>
          </a:xfrm>
          <a:prstGeom prst="rect">
            <a:avLst/>
          </a:prstGeom>
          <a:solidFill>
            <a:srgbClr val="45535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дівчат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62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04470-7B67-2F9F-F3E9-A200D5457952}"/>
              </a:ext>
            </a:extLst>
          </p:cNvPr>
          <p:cNvSpPr/>
          <p:nvPr/>
        </p:nvSpPr>
        <p:spPr>
          <a:xfrm>
            <a:off x="6761627" y="3638460"/>
            <a:ext cx="2160000" cy="561541"/>
          </a:xfrm>
          <a:prstGeom prst="rect">
            <a:avLst/>
          </a:prstGeom>
          <a:solidFill>
            <a:srgbClr val="45535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хлопців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103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76156-C28F-DD0E-3659-1F054E448818}"/>
              </a:ext>
            </a:extLst>
          </p:cNvPr>
          <p:cNvSpPr/>
          <p:nvPr/>
        </p:nvSpPr>
        <p:spPr>
          <a:xfrm>
            <a:off x="3270375" y="3638460"/>
            <a:ext cx="2160000" cy="561541"/>
          </a:xfrm>
          <a:prstGeom prst="rect">
            <a:avLst/>
          </a:prstGeom>
          <a:solidFill>
            <a:srgbClr val="45535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дівчат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450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626D68-EB4E-9A75-7684-CD4BA8167AE1}"/>
              </a:ext>
            </a:extLst>
          </p:cNvPr>
          <p:cNvSpPr/>
          <p:nvPr/>
        </p:nvSpPr>
        <p:spPr>
          <a:xfrm>
            <a:off x="446137" y="3638460"/>
            <a:ext cx="2160000" cy="561541"/>
          </a:xfrm>
          <a:prstGeom prst="rect">
            <a:avLst/>
          </a:prstGeom>
          <a:solidFill>
            <a:srgbClr val="455359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хлопців </a:t>
            </a:r>
            <a:r>
              <a:rPr lang="uk-UA" sz="2000" dirty="0">
                <a:solidFill>
                  <a:srgbClr val="D87012"/>
                </a:solidFill>
                <a:latin typeface="Arial Black" panose="020B0A04020102020204" pitchFamily="34" charset="0"/>
              </a:rPr>
              <a:t>682</a:t>
            </a:r>
            <a:endParaRPr lang="ru-RU" sz="2000" dirty="0">
              <a:solidFill>
                <a:srgbClr val="D87012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9A8A5E98-425A-23CB-7AB1-5130EB5DAE5A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 rot="5400000">
            <a:off x="1934509" y="2629555"/>
            <a:ext cx="600534" cy="1417277"/>
          </a:xfrm>
          <a:prstGeom prst="bentConnector3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E217D5B-B3AE-5DBB-3E00-717761E58E66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rot="16200000" flipH="1">
            <a:off x="3346627" y="2634712"/>
            <a:ext cx="600534" cy="1406961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EA1132E2-DA97-66C3-5D19-166854D249ED}"/>
              </a:ext>
            </a:extLst>
          </p:cNvPr>
          <p:cNvCxnSpPr>
            <a:cxnSpLocks/>
          </p:cNvCxnSpPr>
          <p:nvPr/>
        </p:nvCxnSpPr>
        <p:spPr>
          <a:xfrm rot="5400000">
            <a:off x="8249999" y="2629554"/>
            <a:ext cx="600534" cy="1417277"/>
          </a:xfrm>
          <a:prstGeom prst="bentConnector3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43C9A72-E4EC-8BB0-8405-6202F1467E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62117" y="2634711"/>
            <a:ext cx="600534" cy="1406961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9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8300" y="1855481"/>
            <a:ext cx="8655400" cy="41549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багатодітних сімей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2 224</a:t>
            </a:r>
            <a:b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дітей у них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7 192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endParaRPr lang="uk-UA" sz="2400" dirty="0">
              <a:solidFill>
                <a:srgbClr val="DEA9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сімей, які перебувають у СЖО –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527</a:t>
            </a:r>
            <a:b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дітей у них –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720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endParaRPr lang="uk-UA" sz="2400" dirty="0">
              <a:solidFill>
                <a:srgbClr val="DEA9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осіб, які постраждали </a:t>
            </a:r>
            <a:b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від домашнього насильства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669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endParaRPr lang="uk-UA" sz="2400" dirty="0">
              <a:solidFill>
                <a:srgbClr val="DEA9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кількість осіб, які постраждали </a:t>
            </a:r>
            <a:b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від торгівлі людьми - </a:t>
            </a:r>
            <a:r>
              <a:rPr lang="uk-UA" sz="2400" dirty="0">
                <a:solidFill>
                  <a:srgbClr val="D87012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D1D11B7C-F927-204D-E713-DD612F03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000" y="680788"/>
            <a:ext cx="774000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F0993EBF-7495-783F-DF83-2CB28C4B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00" y="680788"/>
            <a:ext cx="774000" cy="774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490181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5891</TotalTime>
  <Words>4043</Words>
  <Application>Microsoft Office PowerPoint</Application>
  <PresentationFormat>Широкоэкранный</PresentationFormat>
  <Paragraphs>1062</Paragraphs>
  <Slides>68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8" baseType="lpstr">
      <vt:lpstr>Arial</vt:lpstr>
      <vt:lpstr>Arial Black</vt:lpstr>
      <vt:lpstr>Book Antiqua</vt:lpstr>
      <vt:lpstr>Calibri</vt:lpstr>
      <vt:lpstr>Corbel</vt:lpstr>
      <vt:lpstr>Gill Sans MT</vt:lpstr>
      <vt:lpstr>Times New Roman</vt:lpstr>
      <vt:lpstr>Wingdings</vt:lpstr>
      <vt:lpstr>Wingdings 2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за результатами визначення потреб у соціальних послугах населення Житомирської міської територіальної громади за 2025 РІК</dc:title>
  <dc:creator>User</dc:creator>
  <cp:lastModifiedBy>USZN</cp:lastModifiedBy>
  <cp:revision>484</cp:revision>
  <cp:lastPrinted>2026-03-12T08:24:59Z</cp:lastPrinted>
  <dcterms:created xsi:type="dcterms:W3CDTF">2026-01-13T08:48:37Z</dcterms:created>
  <dcterms:modified xsi:type="dcterms:W3CDTF">2026-03-26T11:32:14Z</dcterms:modified>
</cp:coreProperties>
</file>