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59" r:id="rId6"/>
    <p:sldId id="269" r:id="rId7"/>
    <p:sldId id="270" r:id="rId8"/>
    <p:sldId id="271" r:id="rId9"/>
    <p:sldId id="264" r:id="rId10"/>
    <p:sldId id="265" r:id="rId11"/>
    <p:sldId id="273" r:id="rId12"/>
    <p:sldId id="266" r:id="rId13"/>
    <p:sldId id="267" r:id="rId14"/>
    <p:sldId id="276" r:id="rId15"/>
    <p:sldId id="275" r:id="rId16"/>
    <p:sldId id="274" r:id="rId17"/>
    <p:sldId id="268" r:id="rId18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Arimo Bold" panose="020B0604020202020204" charset="0"/>
      <p:regular r:id="rId21"/>
    </p:embeddedFont>
    <p:embeddedFont>
      <p:font typeface="Canva Sans" panose="020B0604020202020204" charset="0"/>
      <p:regular r:id="rId22"/>
    </p:embeddedFont>
    <p:embeddedFont>
      <p:font typeface="DM Sans Bold" panose="020B0604020202020204" charset="0"/>
      <p:regular r:id="rId23"/>
    </p:embeddedFont>
    <p:embeddedFont>
      <p:font typeface="Kollektif Bold" panose="020B0604020202020204" charset="0"/>
      <p:regular r:id="rId24"/>
    </p:embeddedFont>
    <p:embeddedFont>
      <p:font typeface="PT Serif Bold" panose="020B0604020202020204" charset="-52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BAD05-A07A-4E85-8393-6313BC272253}" type="datetimeFigureOut">
              <a:rPr lang="uk-UA" smtClean="0"/>
              <a:t>06.05.2026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C65AA-D812-46A6-8DF6-22B669F61F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812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C65AA-D812-46A6-8DF6-22B669F61FC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54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A994D-1E1D-16D3-CF2E-D18CD6D6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1BD84EBA-F768-98AD-3E50-501160069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53D9C200-BBFA-9B49-CFD7-C98277A2F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21399C9-8294-F005-6480-D3CE05C6D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C65AA-D812-46A6-8DF6-22B669F61FC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94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C65AA-D812-46A6-8DF6-22B669F61FC4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7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sv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536514" y="3198763"/>
            <a:ext cx="12558028" cy="451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9"/>
              </a:lnSpc>
            </a:pPr>
            <a:r>
              <a:rPr lang="en-US" sz="5569" b="1" dirty="0">
                <a:solidFill>
                  <a:srgbClr val="227C9D"/>
                </a:solidFill>
                <a:latin typeface="Kollektif Bold"/>
              </a:rPr>
              <a:t>ОРГАНІЗАЦІЯ ОЗДОРОВЛЕННЯ ТА ВІДПОЧИНКУ ДІТЕЙ </a:t>
            </a:r>
          </a:p>
          <a:p>
            <a:pPr algn="ctr">
              <a:lnSpc>
                <a:spcPts val="5569"/>
              </a:lnSpc>
            </a:pPr>
            <a:r>
              <a:rPr lang="en-US" sz="5569" b="1" dirty="0">
                <a:solidFill>
                  <a:srgbClr val="227C9D"/>
                </a:solidFill>
                <a:latin typeface="Kollektif Bold"/>
              </a:rPr>
              <a:t>ЖИТОМИРСЬКОЇ МІСЬКОЇ ТЕРИТОРІАЛЬНОЇ ГРОМАДИ</a:t>
            </a:r>
          </a:p>
          <a:p>
            <a:pPr algn="ctr">
              <a:lnSpc>
                <a:spcPts val="5569"/>
              </a:lnSpc>
            </a:pPr>
            <a:r>
              <a:rPr lang="en-US" sz="5569" b="1" dirty="0">
                <a:solidFill>
                  <a:srgbClr val="227C9D"/>
                </a:solidFill>
                <a:latin typeface="Kollektif Bold"/>
              </a:rPr>
              <a:t> у 202</a:t>
            </a:r>
            <a:r>
              <a:rPr lang="uk-UA" sz="5569" b="1" dirty="0">
                <a:solidFill>
                  <a:srgbClr val="227C9D"/>
                </a:solidFill>
                <a:latin typeface="Kollektif Bold"/>
              </a:rPr>
              <a:t>6</a:t>
            </a:r>
            <a:r>
              <a:rPr lang="en-US" sz="5569" b="1" dirty="0">
                <a:solidFill>
                  <a:srgbClr val="227C9D"/>
                </a:solidFill>
                <a:latin typeface="Kollektif Bold"/>
              </a:rPr>
              <a:t> </a:t>
            </a:r>
            <a:r>
              <a:rPr lang="en-US" sz="5569" b="1" dirty="0" err="1">
                <a:solidFill>
                  <a:srgbClr val="227C9D"/>
                </a:solidFill>
                <a:latin typeface="Kollektif Bold"/>
              </a:rPr>
              <a:t>році</a:t>
            </a:r>
            <a:endParaRPr lang="en-US" sz="5569" b="1" dirty="0">
              <a:solidFill>
                <a:srgbClr val="227C9D"/>
              </a:solidFill>
              <a:latin typeface="Kollektif Bold"/>
            </a:endParaRPr>
          </a:p>
          <a:p>
            <a:pPr algn="ctr">
              <a:lnSpc>
                <a:spcPts val="8975"/>
              </a:lnSpc>
            </a:pPr>
            <a:endParaRPr dirty="0"/>
          </a:p>
        </p:txBody>
      </p:sp>
      <p:sp>
        <p:nvSpPr>
          <p:cNvPr id="9" name="Freeform 9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AutoShape 3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26" name="Picture 2" descr="D:\Ковальчук\Диск Д\начальник управління\Рабочий стол\ДЕНЬ ЄВРОПИ\лого\Управління\лого менше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33" t="39225" r="8081" b="39487"/>
          <a:stretch>
            <a:fillRect/>
          </a:stretch>
        </p:blipFill>
        <p:spPr bwMode="auto">
          <a:xfrm>
            <a:off x="1" y="0"/>
            <a:ext cx="6074834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333" y="60868"/>
            <a:ext cx="2757086" cy="2536659"/>
          </a:xfrm>
          <a:prstGeom prst="rect">
            <a:avLst/>
          </a:prstGeom>
        </p:spPr>
      </p:pic>
      <p:grpSp>
        <p:nvGrpSpPr>
          <p:cNvPr id="26" name="Group 2"/>
          <p:cNvGrpSpPr/>
          <p:nvPr/>
        </p:nvGrpSpPr>
        <p:grpSpPr>
          <a:xfrm>
            <a:off x="4783930" y="192664"/>
            <a:ext cx="7230377" cy="1136534"/>
            <a:chOff x="0" y="0"/>
            <a:chExt cx="1904297" cy="299334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1904297" cy="299334"/>
            </a:xfrm>
            <a:custGeom>
              <a:avLst/>
              <a:gdLst/>
              <a:ahLst/>
              <a:cxnLst/>
              <a:rect l="l" t="t" r="r" b="b"/>
              <a:pathLst>
                <a:path w="1904297" h="299334">
                  <a:moveTo>
                    <a:pt x="54608" y="0"/>
                  </a:moveTo>
                  <a:lnTo>
                    <a:pt x="1849689" y="0"/>
                  </a:lnTo>
                  <a:cubicBezTo>
                    <a:pt x="1879848" y="0"/>
                    <a:pt x="1904297" y="24449"/>
                    <a:pt x="1904297" y="54608"/>
                  </a:cubicBezTo>
                  <a:lnTo>
                    <a:pt x="1904297" y="244726"/>
                  </a:lnTo>
                  <a:cubicBezTo>
                    <a:pt x="1904297" y="259209"/>
                    <a:pt x="1898543" y="273099"/>
                    <a:pt x="1888302" y="283340"/>
                  </a:cubicBezTo>
                  <a:cubicBezTo>
                    <a:pt x="1878061" y="293581"/>
                    <a:pt x="1864171" y="299334"/>
                    <a:pt x="1849689" y="299334"/>
                  </a:cubicBezTo>
                  <a:lnTo>
                    <a:pt x="54608" y="299334"/>
                  </a:lnTo>
                  <a:cubicBezTo>
                    <a:pt x="40125" y="299334"/>
                    <a:pt x="26235" y="293581"/>
                    <a:pt x="15994" y="283340"/>
                  </a:cubicBezTo>
                  <a:cubicBezTo>
                    <a:pt x="5753" y="273099"/>
                    <a:pt x="0" y="259209"/>
                    <a:pt x="0" y="244726"/>
                  </a:cubicBezTo>
                  <a:lnTo>
                    <a:pt x="0" y="54608"/>
                  </a:lnTo>
                  <a:cubicBezTo>
                    <a:pt x="0" y="40125"/>
                    <a:pt x="5753" y="26235"/>
                    <a:pt x="15994" y="15994"/>
                  </a:cubicBezTo>
                  <a:cubicBezTo>
                    <a:pt x="26235" y="5753"/>
                    <a:pt x="40125" y="0"/>
                    <a:pt x="5460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8" name="TextBox 4"/>
            <p:cNvSpPr txBox="1"/>
            <p:nvPr/>
          </p:nvSpPr>
          <p:spPr>
            <a:xfrm>
              <a:off x="0" y="19050"/>
              <a:ext cx="1904297" cy="280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036655" y="451447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17"/>
              </a:lnSpc>
            </a:pPr>
            <a:r>
              <a:rPr lang="en-US" sz="2800" dirty="0">
                <a:solidFill>
                  <a:srgbClr val="FFFFFF"/>
                </a:solidFill>
                <a:latin typeface="Kollektif Bold"/>
              </a:rPr>
              <a:t>УПРАВЛІННЯ У СПРАВАХ СІМ’Ї, </a:t>
            </a:r>
          </a:p>
          <a:p>
            <a:pPr algn="ctr">
              <a:lnSpc>
                <a:spcPts val="3017"/>
              </a:lnSpc>
            </a:pPr>
            <a:r>
              <a:rPr lang="en-US" sz="2800" dirty="0">
                <a:solidFill>
                  <a:srgbClr val="FFFFFF"/>
                </a:solidFill>
                <a:latin typeface="Kollektif Bold"/>
              </a:rPr>
              <a:t>МОЛОДІ ТА СПОРТУ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48314"/>
              </p:ext>
            </p:extLst>
          </p:nvPr>
        </p:nvGraphicFramePr>
        <p:xfrm>
          <a:off x="923225" y="1536046"/>
          <a:ext cx="15231175" cy="8197268"/>
        </p:xfrm>
        <a:graphic>
          <a:graphicData uri="http://schemas.openxmlformats.org/drawingml/2006/table">
            <a:tbl>
              <a:tblPr firstRow="1" firstCol="1" bandRow="1"/>
              <a:tblGrid>
                <a:gridCol w="3366742">
                  <a:extLst>
                    <a:ext uri="{9D8B030D-6E8A-4147-A177-3AD203B41FA5}">
                      <a16:colId xmlns:a16="http://schemas.microsoft.com/office/drawing/2014/main" val="1192223991"/>
                    </a:ext>
                  </a:extLst>
                </a:gridCol>
                <a:gridCol w="5750275">
                  <a:extLst>
                    <a:ext uri="{9D8B030D-6E8A-4147-A177-3AD203B41FA5}">
                      <a16:colId xmlns:a16="http://schemas.microsoft.com/office/drawing/2014/main" val="1865504177"/>
                    </a:ext>
                  </a:extLst>
                </a:gridCol>
                <a:gridCol w="6114158">
                  <a:extLst>
                    <a:ext uri="{9D8B030D-6E8A-4147-A177-3AD203B41FA5}">
                      <a16:colId xmlns:a16="http://schemas.microsoft.com/office/drawing/2014/main" val="2890949501"/>
                    </a:ext>
                  </a:extLst>
                </a:gridCol>
              </a:tblGrid>
              <a:tr h="24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Підлітковий клуб </a:t>
                      </a:r>
                      <a:endParaRPr lang="en-US" sz="18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Назва групи</a:t>
                      </a:r>
                      <a:endParaRPr lang="en-US" sz="18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Зміни </a:t>
                      </a:r>
                      <a:endParaRPr lang="en-US" sz="18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48269"/>
                  </a:ext>
                </a:extLst>
              </a:tr>
              <a:tr h="61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«Перлина»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вул. Космонавтів 38/17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«Перлина»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.06-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03.07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06.07 -17.07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20.07 - 31.07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73310"/>
                  </a:ext>
                </a:extLst>
              </a:tr>
              <a:tr h="99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«Дивосвіт»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вул. Шевченка, 24</a:t>
                      </a:r>
                      <a:r>
                        <a:rPr lang="en-US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 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Активно-пізнавальний простір для дошкільнят та дітей молодшого </a:t>
                      </a:r>
                      <a:r>
                        <a:rPr lang="uk-UA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шк.віку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«Дивосвіт»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.06-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19.06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6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03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06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.07 - 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17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09170"/>
                  </a:ext>
                </a:extLst>
              </a:tr>
              <a:tr h="99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«Вулик»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пров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Шкільний, 13</a:t>
                      </a:r>
                      <a:r>
                        <a:rPr lang="en-US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 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«Вулик»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.06-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03.07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13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24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- 1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4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38531"/>
                  </a:ext>
                </a:extLst>
              </a:tr>
              <a:tr h="99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Патріот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Довженка, 49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«Патріот»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22.06-03.07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13.07 -24.07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03.08 - 14.08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46158"/>
                  </a:ext>
                </a:extLst>
              </a:tr>
              <a:tr h="99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Крила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Східна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«Крила»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08.06-19.06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.06 -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10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13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.07 - 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24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3394"/>
                  </a:ext>
                </a:extLst>
              </a:tr>
              <a:tr h="99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Сонях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Шевченка, 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«Сонях»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08.06-19.06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29.06 -10.07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13.07 - 24.07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98766"/>
                  </a:ext>
                </a:extLst>
              </a:tr>
              <a:tr h="99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Калина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Покровська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34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«Калина» 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08.06-19.06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22.06 -03.07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20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.07 - 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31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57463"/>
                  </a:ext>
                </a:extLst>
              </a:tr>
              <a:tr h="99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Мальви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Донцова, 7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 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за індивідуальним графіком «Мальви»</a:t>
                      </a:r>
                      <a:endParaRPr lang="ru-RU" sz="20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08.06-19.06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22.06 -03.07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- 1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4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5798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5EB17-245F-06DD-52B7-FAD4F6422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FAE7F8-81E7-DC90-4177-1AC558E0912A}"/>
              </a:ext>
            </a:extLst>
          </p:cNvPr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7A3CF2B-2D4D-EACD-F988-7273AD23ECE2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14821AE-0DDF-4D12-0914-7CF7E01613A0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4AE6900D-FE3B-FB71-0026-C6B6BD4538DA}"/>
              </a:ext>
            </a:extLst>
          </p:cNvPr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5551AF8-0E82-9F28-5DA9-4680B4F4C3A4}"/>
              </a:ext>
            </a:extLst>
          </p:cNvPr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86ADD76-CBC9-3AC5-F6B9-C11477F35416}"/>
              </a:ext>
            </a:extLst>
          </p:cNvPr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A9904DA-7BE4-1FB3-C68E-77B844833F2D}"/>
              </a:ext>
            </a:extLst>
          </p:cNvPr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3FCF4457-6C82-4FB0-A9C9-F9A6D15EA2A5}"/>
              </a:ext>
            </a:extLst>
          </p:cNvPr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4DF24CA-4C23-823D-DDB4-BBEC4C95CEF5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B8CF915F-5A49-B86A-5B37-ADEC69C38494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051E5448-7A2A-C2C8-4ED2-D61E9801487B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F6EC0CA-1E30-CCB6-7015-1B967ECFF989}"/>
              </a:ext>
            </a:extLst>
          </p:cNvPr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1BC7B49-9DBD-B195-6720-894598D48272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2A7CCDB0-54F5-255D-6FBF-750DAE10F266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EC3DE968-C99A-2C0D-7CB7-B99D5E85E627}"/>
              </a:ext>
            </a:extLst>
          </p:cNvPr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15F4BA2E-0493-A309-1571-796C354E9D04}"/>
              </a:ext>
            </a:extLst>
          </p:cNvPr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CAEA0E9E-DD5C-EABA-365D-2F361C7505DA}"/>
              </a:ext>
            </a:extLst>
          </p:cNvPr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375E19-436B-44F7-601C-29640E41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360" y="-318209"/>
            <a:ext cx="2766050" cy="2544907"/>
          </a:xfrm>
          <a:prstGeom prst="rect">
            <a:avLst/>
          </a:prstGeom>
        </p:spPr>
      </p:pic>
      <p:grpSp>
        <p:nvGrpSpPr>
          <p:cNvPr id="26" name="Group 2">
            <a:extLst>
              <a:ext uri="{FF2B5EF4-FFF2-40B4-BE49-F238E27FC236}">
                <a16:creationId xmlns:a16="http://schemas.microsoft.com/office/drawing/2014/main" id="{6F164CFC-D341-C7A5-DB90-1426B5BA5F5A}"/>
              </a:ext>
            </a:extLst>
          </p:cNvPr>
          <p:cNvGrpSpPr/>
          <p:nvPr/>
        </p:nvGrpSpPr>
        <p:grpSpPr>
          <a:xfrm>
            <a:off x="5312042" y="127053"/>
            <a:ext cx="7230377" cy="1136534"/>
            <a:chOff x="0" y="0"/>
            <a:chExt cx="1904297" cy="299334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3F904D09-F1C2-E692-A594-A09C6E854661}"/>
                </a:ext>
              </a:extLst>
            </p:cNvPr>
            <p:cNvSpPr/>
            <p:nvPr/>
          </p:nvSpPr>
          <p:spPr>
            <a:xfrm>
              <a:off x="0" y="0"/>
              <a:ext cx="1904297" cy="299334"/>
            </a:xfrm>
            <a:custGeom>
              <a:avLst/>
              <a:gdLst/>
              <a:ahLst/>
              <a:cxnLst/>
              <a:rect l="l" t="t" r="r" b="b"/>
              <a:pathLst>
                <a:path w="1904297" h="299334">
                  <a:moveTo>
                    <a:pt x="54608" y="0"/>
                  </a:moveTo>
                  <a:lnTo>
                    <a:pt x="1849689" y="0"/>
                  </a:lnTo>
                  <a:cubicBezTo>
                    <a:pt x="1879848" y="0"/>
                    <a:pt x="1904297" y="24449"/>
                    <a:pt x="1904297" y="54608"/>
                  </a:cubicBezTo>
                  <a:lnTo>
                    <a:pt x="1904297" y="244726"/>
                  </a:lnTo>
                  <a:cubicBezTo>
                    <a:pt x="1904297" y="259209"/>
                    <a:pt x="1898543" y="273099"/>
                    <a:pt x="1888302" y="283340"/>
                  </a:cubicBezTo>
                  <a:cubicBezTo>
                    <a:pt x="1878061" y="293581"/>
                    <a:pt x="1864171" y="299334"/>
                    <a:pt x="1849689" y="299334"/>
                  </a:cubicBezTo>
                  <a:lnTo>
                    <a:pt x="54608" y="299334"/>
                  </a:lnTo>
                  <a:cubicBezTo>
                    <a:pt x="40125" y="299334"/>
                    <a:pt x="26235" y="293581"/>
                    <a:pt x="15994" y="283340"/>
                  </a:cubicBezTo>
                  <a:cubicBezTo>
                    <a:pt x="5753" y="273099"/>
                    <a:pt x="0" y="259209"/>
                    <a:pt x="0" y="244726"/>
                  </a:cubicBezTo>
                  <a:lnTo>
                    <a:pt x="0" y="54608"/>
                  </a:lnTo>
                  <a:cubicBezTo>
                    <a:pt x="0" y="40125"/>
                    <a:pt x="5753" y="26235"/>
                    <a:pt x="15994" y="15994"/>
                  </a:cubicBezTo>
                  <a:cubicBezTo>
                    <a:pt x="26235" y="5753"/>
                    <a:pt x="40125" y="0"/>
                    <a:pt x="5460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C67A5B69-311C-C1D2-46F2-5098E6DB7BAF}"/>
                </a:ext>
              </a:extLst>
            </p:cNvPr>
            <p:cNvSpPr txBox="1"/>
            <p:nvPr/>
          </p:nvSpPr>
          <p:spPr>
            <a:xfrm>
              <a:off x="0" y="19050"/>
              <a:ext cx="1904297" cy="280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endParaRP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A071B00-7DD2-A18D-DCE0-287AD0E8F755}"/>
              </a:ext>
            </a:extLst>
          </p:cNvPr>
          <p:cNvSpPr/>
          <p:nvPr/>
        </p:nvSpPr>
        <p:spPr>
          <a:xfrm>
            <a:off x="4442380" y="288020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17"/>
              </a:lnSpc>
            </a:pPr>
            <a:r>
              <a:rPr lang="en-US" sz="2800" dirty="0">
                <a:solidFill>
                  <a:srgbClr val="FFFFFF"/>
                </a:solidFill>
                <a:latin typeface="Kollektif Bold"/>
              </a:rPr>
              <a:t>УПРАВЛІННЯ У СПРАВАХ СІМ’Ї, </a:t>
            </a:r>
          </a:p>
          <a:p>
            <a:pPr algn="ctr">
              <a:lnSpc>
                <a:spcPts val="3017"/>
              </a:lnSpc>
            </a:pPr>
            <a:r>
              <a:rPr lang="en-US" sz="2800" dirty="0">
                <a:solidFill>
                  <a:srgbClr val="FFFFFF"/>
                </a:solidFill>
                <a:latin typeface="Kollektif Bold"/>
              </a:rPr>
              <a:t>МОЛОДІ ТА СПОРТУ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343200BD-D3F5-D161-C856-2B52EFB33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54106"/>
              </p:ext>
            </p:extLst>
          </p:nvPr>
        </p:nvGraphicFramePr>
        <p:xfrm>
          <a:off x="223685" y="1313469"/>
          <a:ext cx="16777848" cy="8450076"/>
        </p:xfrm>
        <a:graphic>
          <a:graphicData uri="http://schemas.openxmlformats.org/drawingml/2006/table">
            <a:tbl>
              <a:tblPr firstRow="1" firstCol="1" bandRow="1"/>
              <a:tblGrid>
                <a:gridCol w="6809636">
                  <a:extLst>
                    <a:ext uri="{9D8B030D-6E8A-4147-A177-3AD203B41FA5}">
                      <a16:colId xmlns:a16="http://schemas.microsoft.com/office/drawing/2014/main" val="1192223991"/>
                    </a:ext>
                  </a:extLst>
                </a:gridCol>
                <a:gridCol w="6757564">
                  <a:extLst>
                    <a:ext uri="{9D8B030D-6E8A-4147-A177-3AD203B41FA5}">
                      <a16:colId xmlns:a16="http://schemas.microsoft.com/office/drawing/2014/main" val="1865504177"/>
                    </a:ext>
                  </a:extLst>
                </a:gridCol>
                <a:gridCol w="3210648">
                  <a:extLst>
                    <a:ext uri="{9D8B030D-6E8A-4147-A177-3AD203B41FA5}">
                      <a16:colId xmlns:a16="http://schemas.microsoft.com/office/drawing/2014/main" val="2890949501"/>
                    </a:ext>
                  </a:extLst>
                </a:gridCol>
              </a:tblGrid>
              <a:tr h="289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Підлітковий клуб </a:t>
                      </a:r>
                      <a:endParaRPr lang="en-US" sz="18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Назва групи</a:t>
                      </a:r>
                      <a:endParaRPr lang="en-US" sz="18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Зміни </a:t>
                      </a:r>
                      <a:endParaRPr lang="en-US" sz="18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48269"/>
                  </a:ext>
                </a:extLst>
              </a:tr>
              <a:tr h="888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Мандри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Покровська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123,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«Мандри»</a:t>
                      </a:r>
                      <a:endParaRPr lang="ru-RU" sz="20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15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26.06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20.07 -31.07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10.08 - 21.08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73310"/>
                  </a:ext>
                </a:extLst>
              </a:tr>
              <a:tr h="888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Мрія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м-н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Соборний</a:t>
                      </a:r>
                      <a:r>
                        <a:rPr lang="uk-UA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 </a:t>
                      </a:r>
                      <a:endParaRPr lang="ru-RU" sz="22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«Мрія»</a:t>
                      </a:r>
                      <a:endParaRPr lang="ru-RU" sz="20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19.06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29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10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20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.07 -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31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09170"/>
                  </a:ext>
                </a:extLst>
              </a:tr>
              <a:tr h="888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Пролісок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М.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Бердичівська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4,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для дітей з інвалідністю «Пролісок»</a:t>
                      </a:r>
                      <a:endParaRPr lang="ru-RU" sz="20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19.06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03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13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38531"/>
                  </a:ext>
                </a:extLst>
              </a:tr>
              <a:tr h="888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МКСЦ / 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Ко-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Laba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Київська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104/1</a:t>
                      </a:r>
                      <a:r>
                        <a:rPr lang="uk-UA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 </a:t>
                      </a:r>
                      <a:endParaRPr lang="ru-RU" sz="22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з технологічним напрямом «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Ко-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Laba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0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13.07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07.08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10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.08 -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21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.08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46158"/>
                  </a:ext>
                </a:extLst>
              </a:tr>
              <a:tr h="987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МКСЦ / Колорит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вул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Київська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104/1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А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ктивн</a:t>
                      </a:r>
                      <a:r>
                        <a:rPr lang="uk-UA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</a:t>
                      </a:r>
                      <a:r>
                        <a:rPr lang="uk-UA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ок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</a:t>
                      </a:r>
                      <a:r>
                        <a:rPr lang="uk-UA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ок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за </a:t>
                      </a:r>
                      <a:r>
                        <a:rPr lang="uk-UA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індив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графіком для вихованців Зразкового ансамблю народного танцю «Колорит»</a:t>
                      </a:r>
                      <a:endParaRPr lang="ru-RU" sz="20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08.06-19.06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- 03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09.00-13.00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3394"/>
                  </a:ext>
                </a:extLst>
              </a:tr>
              <a:tr h="888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Вікторія</a:t>
                      </a: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  <a:endParaRPr lang="ru-RU" sz="2200" b="1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пров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Худ.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Канцерова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активного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«Вікторія»</a:t>
                      </a:r>
                      <a:endParaRPr lang="ru-RU" sz="20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06.07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31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03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4.0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98766"/>
                  </a:ext>
                </a:extLst>
              </a:tr>
              <a:tr h="89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Секція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з 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веслування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на 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човнах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«Дракон»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Шодуарівський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парк</a:t>
                      </a:r>
                      <a:r>
                        <a:rPr lang="uk-UA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 Гідропарк</a:t>
                      </a:r>
                      <a:endParaRPr lang="ru-RU" sz="22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Денний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простір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спортивного (активного) 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відпочинку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розвитку</a:t>
                      </a:r>
                      <a:r>
                        <a:rPr lang="uk-UA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«Дракони»</a:t>
                      </a:r>
                      <a:endParaRPr lang="ru-RU" sz="20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15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26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.06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31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10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21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57463"/>
                  </a:ext>
                </a:extLst>
              </a:tr>
              <a:tr h="987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 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</a:t>
                      </a:r>
                      <a:r>
                        <a:rPr lang="ru-RU" sz="2200" b="1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Гармонія</a:t>
                      </a:r>
                      <a:r>
                        <a:rPr lang="ru-RU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пров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Худ. </a:t>
                      </a:r>
                      <a:r>
                        <a:rPr lang="ru-RU" sz="22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Канцерова</a:t>
                      </a:r>
                      <a:r>
                        <a:rPr lang="ru-RU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Активний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відпочинок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розвиток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за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індив.графіком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для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вихованців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Зразкового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ансамблю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хореографічних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мініатюр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«</a:t>
                      </a:r>
                      <a:r>
                        <a:rPr lang="ru-RU" sz="2000" dirty="0" err="1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Ніка</a:t>
                      </a:r>
                      <a:r>
                        <a:rPr lang="ru-RU" sz="20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6 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03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 09.00-13.00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06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.07 -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.07  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09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20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-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31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    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.00-1</a:t>
                      </a:r>
                      <a:r>
                        <a:rPr lang="uk-UA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579816"/>
                  </a:ext>
                </a:extLst>
              </a:tr>
              <a:tr h="851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b="1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«ФОРТУНА»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2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БОС 1/127</a:t>
                      </a:r>
                      <a:endParaRPr lang="ru-RU" sz="22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Активний</a:t>
                      </a:r>
                      <a:r>
                        <a:rPr lang="ru-RU" sz="20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відпочинок</a:t>
                      </a:r>
                      <a:r>
                        <a:rPr lang="ru-RU" sz="20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та </a:t>
                      </a:r>
                      <a:r>
                        <a:rPr lang="ru-RU" sz="2000" dirty="0" err="1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розвиток</a:t>
                      </a:r>
                      <a:r>
                        <a:rPr lang="ru-RU" sz="20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за </a:t>
                      </a:r>
                      <a:r>
                        <a:rPr lang="ru-RU" sz="2000" dirty="0" err="1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індив.графіком</a:t>
                      </a:r>
                      <a:r>
                        <a:rPr lang="ru-RU" sz="20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, </a:t>
                      </a:r>
                      <a:r>
                        <a:rPr lang="ru-RU" sz="2000" dirty="0" err="1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туристичний</a:t>
                      </a:r>
                      <a:r>
                        <a:rPr lang="ru-RU" sz="20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000" dirty="0" err="1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напрям</a:t>
                      </a:r>
                      <a:endParaRPr lang="ru-RU" sz="2000" dirty="0"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08.06 -19.06        09.00-13.00</a:t>
                      </a:r>
                    </a:p>
                    <a:p>
                      <a:pPr algn="ctr"/>
                      <a:r>
                        <a:rPr lang="ru-RU" sz="18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22.06 -03.07       09.00-13.00</a:t>
                      </a:r>
                    </a:p>
                    <a:p>
                      <a:pPr algn="ctr"/>
                      <a:r>
                        <a:rPr lang="ru-RU" sz="1800" dirty="0"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06.07 - 17.07     09.00-13.00</a:t>
                      </a: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38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8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100475"/>
            <a:ext cx="16342380" cy="10186525"/>
          </a:xfrm>
          <a:custGeom>
            <a:avLst/>
            <a:gdLst/>
            <a:ahLst/>
            <a:cxnLst/>
            <a:rect l="l" t="t" r="r" b="b"/>
            <a:pathLst>
              <a:path w="16835160" h="11229051">
                <a:moveTo>
                  <a:pt x="0" y="0"/>
                </a:moveTo>
                <a:lnTo>
                  <a:pt x="16835160" y="0"/>
                </a:lnTo>
                <a:lnTo>
                  <a:pt x="16835160" y="11229052"/>
                </a:lnTo>
                <a:lnTo>
                  <a:pt x="0" y="1122905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26602" y="228677"/>
            <a:ext cx="8817398" cy="1715575"/>
            <a:chOff x="0" y="0"/>
            <a:chExt cx="2322278" cy="45183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22278" cy="451839"/>
            </a:xfrm>
            <a:custGeom>
              <a:avLst/>
              <a:gdLst/>
              <a:ahLst/>
              <a:cxnLst/>
              <a:rect l="l" t="t" r="r" b="b"/>
              <a:pathLst>
                <a:path w="2322278" h="451839">
                  <a:moveTo>
                    <a:pt x="44779" y="0"/>
                  </a:moveTo>
                  <a:lnTo>
                    <a:pt x="2277498" y="0"/>
                  </a:lnTo>
                  <a:cubicBezTo>
                    <a:pt x="2302229" y="0"/>
                    <a:pt x="2322278" y="20048"/>
                    <a:pt x="2322278" y="44779"/>
                  </a:cubicBezTo>
                  <a:lnTo>
                    <a:pt x="2322278" y="407059"/>
                  </a:lnTo>
                  <a:cubicBezTo>
                    <a:pt x="2322278" y="431790"/>
                    <a:pt x="2302229" y="451839"/>
                    <a:pt x="2277498" y="451839"/>
                  </a:cubicBezTo>
                  <a:lnTo>
                    <a:pt x="44779" y="451839"/>
                  </a:lnTo>
                  <a:cubicBezTo>
                    <a:pt x="20048" y="451839"/>
                    <a:pt x="0" y="431790"/>
                    <a:pt x="0" y="407059"/>
                  </a:cubicBezTo>
                  <a:lnTo>
                    <a:pt x="0" y="44779"/>
                  </a:lnTo>
                  <a:cubicBezTo>
                    <a:pt x="0" y="20048"/>
                    <a:pt x="20048" y="0"/>
                    <a:pt x="44779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19050"/>
              <a:ext cx="2322278" cy="432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1"/>
                </a:lnSpc>
              </a:pPr>
              <a:r>
                <a:rPr lang="en-US" sz="3100" dirty="0">
                  <a:solidFill>
                    <a:srgbClr val="FFFFFF"/>
                  </a:solidFill>
                  <a:latin typeface="DM Sans Bold"/>
                </a:rPr>
                <a:t>ДЕПАРТАМЕНТ СОЦІАЛЬНОЇ ПОЛІТИКИ</a:t>
              </a:r>
            </a:p>
            <a:p>
              <a:pPr algn="ctr">
                <a:lnSpc>
                  <a:spcPts val="3441"/>
                </a:lnSpc>
              </a:pPr>
              <a:r>
                <a:rPr lang="ru-RU" sz="3100" dirty="0">
                  <a:solidFill>
                    <a:srgbClr val="FFFFFF"/>
                  </a:solidFill>
                  <a:latin typeface="DM Sans Bold"/>
                </a:rPr>
                <a:t>ЖИТОМИРСЬКИЙ </a:t>
              </a:r>
              <a:r>
                <a:rPr lang="en-US" sz="3100" dirty="0">
                  <a:solidFill>
                    <a:srgbClr val="FFFFFF"/>
                  </a:solidFill>
                  <a:latin typeface="DM Sans Bold"/>
                </a:rPr>
                <a:t>МІСЬКИЙ ЦЕНТР СОЦІАЛЬНИХ СЛУЖБ</a:t>
              </a:r>
            </a:p>
            <a:p>
              <a:pPr algn="ctr">
                <a:lnSpc>
                  <a:spcPts val="2553"/>
                </a:lnSpc>
              </a:pPr>
              <a:endParaRPr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781800" y="7642240"/>
            <a:ext cx="10453178" cy="2383376"/>
            <a:chOff x="0" y="0"/>
            <a:chExt cx="2355864" cy="599543"/>
          </a:xfrm>
          <a:solidFill>
            <a:srgbClr val="002060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2355865" cy="599543"/>
            </a:xfrm>
            <a:custGeom>
              <a:avLst/>
              <a:gdLst/>
              <a:ahLst/>
              <a:cxnLst/>
              <a:rect l="l" t="t" r="r" b="b"/>
              <a:pathLst>
                <a:path w="2355865" h="599543">
                  <a:moveTo>
                    <a:pt x="44141" y="0"/>
                  </a:moveTo>
                  <a:lnTo>
                    <a:pt x="2311724" y="0"/>
                  </a:lnTo>
                  <a:cubicBezTo>
                    <a:pt x="2336102" y="0"/>
                    <a:pt x="2355865" y="19763"/>
                    <a:pt x="2355865" y="44141"/>
                  </a:cubicBezTo>
                  <a:lnTo>
                    <a:pt x="2355865" y="555402"/>
                  </a:lnTo>
                  <a:cubicBezTo>
                    <a:pt x="2355865" y="579780"/>
                    <a:pt x="2336102" y="599543"/>
                    <a:pt x="2311724" y="599543"/>
                  </a:cubicBezTo>
                  <a:lnTo>
                    <a:pt x="44141" y="599543"/>
                  </a:lnTo>
                  <a:cubicBezTo>
                    <a:pt x="19763" y="599543"/>
                    <a:pt x="0" y="579780"/>
                    <a:pt x="0" y="555402"/>
                  </a:cubicBezTo>
                  <a:lnTo>
                    <a:pt x="0" y="44141"/>
                  </a:lnTo>
                  <a:cubicBezTo>
                    <a:pt x="0" y="19763"/>
                    <a:pt x="19763" y="0"/>
                    <a:pt x="44141" y="0"/>
                  </a:cubicBezTo>
                  <a:close/>
                </a:path>
              </a:pathLst>
            </a:custGeom>
            <a:grpFill/>
          </p:spPr>
        </p:sp>
        <p:sp>
          <p:nvSpPr>
            <p:cNvPr id="33" name="TextBox 33"/>
            <p:cNvSpPr txBox="1"/>
            <p:nvPr/>
          </p:nvSpPr>
          <p:spPr>
            <a:xfrm>
              <a:off x="0" y="19050"/>
              <a:ext cx="2355864" cy="5804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086600" y="7620646"/>
            <a:ext cx="946037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2"/>
              </a:lnSpc>
            </a:pP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Організація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відпочинку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у 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дитячому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таборі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«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Артек-Карпати-Буковель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» 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базі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Туристичного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комплексу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 «</a:t>
            </a:r>
            <a:r>
              <a:rPr lang="en-US" sz="2400" dirty="0" err="1">
                <a:solidFill>
                  <a:schemeClr val="bg1"/>
                </a:solidFill>
                <a:latin typeface="PT Serif Bold"/>
              </a:rPr>
              <a:t>Буковель</a:t>
            </a:r>
            <a:r>
              <a:rPr lang="en-US" sz="2400" dirty="0">
                <a:solidFill>
                  <a:schemeClr val="bg1"/>
                </a:solidFill>
                <a:latin typeface="PT Serif Bold"/>
              </a:rPr>
              <a:t>» </a:t>
            </a:r>
            <a:r>
              <a:rPr lang="uk-UA" sz="2400" dirty="0">
                <a:solidFill>
                  <a:schemeClr val="bg1"/>
                </a:solidFill>
                <a:latin typeface="PT Serif Bold"/>
              </a:rPr>
              <a:t>для дітей, батьки яких загинули, зникли безвісти або перебувають у полоні   </a:t>
            </a:r>
            <a:endParaRPr lang="en-US" sz="2400" dirty="0">
              <a:solidFill>
                <a:schemeClr val="bg1"/>
              </a:solidFill>
              <a:latin typeface="PT Serif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Freeform 29"/>
          <p:cNvSpPr/>
          <p:nvPr/>
        </p:nvSpPr>
        <p:spPr>
          <a:xfrm>
            <a:off x="8888966" y="5538691"/>
            <a:ext cx="4621348" cy="2722710"/>
          </a:xfrm>
          <a:custGeom>
            <a:avLst/>
            <a:gdLst/>
            <a:ahLst/>
            <a:cxnLst/>
            <a:rect l="l" t="t" r="r" b="b"/>
            <a:pathLst>
              <a:path w="8214560" h="5475036">
                <a:moveTo>
                  <a:pt x="0" y="0"/>
                </a:moveTo>
                <a:lnTo>
                  <a:pt x="8214560" y="0"/>
                </a:lnTo>
                <a:lnTo>
                  <a:pt x="8214560" y="5475036"/>
                </a:lnTo>
                <a:lnTo>
                  <a:pt x="0" y="5475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897080" y="5582363"/>
            <a:ext cx="4073538" cy="2682350"/>
          </a:xfrm>
          <a:custGeom>
            <a:avLst/>
            <a:gdLst/>
            <a:ahLst/>
            <a:cxnLst/>
            <a:rect l="l" t="t" r="r" b="b"/>
            <a:pathLst>
              <a:path w="8394229" h="5594695">
                <a:moveTo>
                  <a:pt x="0" y="0"/>
                </a:moveTo>
                <a:lnTo>
                  <a:pt x="8394229" y="0"/>
                </a:lnTo>
                <a:lnTo>
                  <a:pt x="8394229" y="5594695"/>
                </a:lnTo>
                <a:lnTo>
                  <a:pt x="0" y="5594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8015385" y="8497263"/>
            <a:ext cx="9878818" cy="1660618"/>
            <a:chOff x="0" y="0"/>
            <a:chExt cx="2465845" cy="43736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465845" cy="437364"/>
            </a:xfrm>
            <a:custGeom>
              <a:avLst/>
              <a:gdLst/>
              <a:ahLst/>
              <a:cxnLst/>
              <a:rect l="l" t="t" r="r" b="b"/>
              <a:pathLst>
                <a:path w="2465845" h="437364">
                  <a:moveTo>
                    <a:pt x="42172" y="0"/>
                  </a:moveTo>
                  <a:lnTo>
                    <a:pt x="2423673" y="0"/>
                  </a:lnTo>
                  <a:cubicBezTo>
                    <a:pt x="2446964" y="0"/>
                    <a:pt x="2465845" y="18881"/>
                    <a:pt x="2465845" y="42172"/>
                  </a:cubicBezTo>
                  <a:lnTo>
                    <a:pt x="2465845" y="395192"/>
                  </a:lnTo>
                  <a:cubicBezTo>
                    <a:pt x="2465845" y="418483"/>
                    <a:pt x="2446964" y="437364"/>
                    <a:pt x="2423673" y="437364"/>
                  </a:cubicBezTo>
                  <a:lnTo>
                    <a:pt x="42172" y="437364"/>
                  </a:lnTo>
                  <a:cubicBezTo>
                    <a:pt x="18881" y="437364"/>
                    <a:pt x="0" y="418483"/>
                    <a:pt x="0" y="395192"/>
                  </a:cubicBezTo>
                  <a:lnTo>
                    <a:pt x="0" y="42172"/>
                  </a:lnTo>
                  <a:cubicBezTo>
                    <a:pt x="0" y="18881"/>
                    <a:pt x="18881" y="0"/>
                    <a:pt x="42172" y="0"/>
                  </a:cubicBezTo>
                  <a:close/>
                </a:path>
              </a:pathLst>
            </a:custGeom>
            <a:solidFill>
              <a:srgbClr val="227C9D">
                <a:alpha val="83922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19050"/>
              <a:ext cx="2465845" cy="418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136660" y="8788755"/>
            <a:ext cx="941778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4"/>
              </a:lnSpc>
            </a:pPr>
            <a:r>
              <a:rPr lang="en-US" sz="3011" dirty="0" err="1">
                <a:solidFill>
                  <a:srgbClr val="FFFFFF"/>
                </a:solidFill>
                <a:latin typeface="Arimo Bold"/>
              </a:rPr>
              <a:t>Презентація</a:t>
            </a:r>
            <a:r>
              <a:rPr lang="en-US" sz="3011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011" dirty="0" err="1">
                <a:solidFill>
                  <a:srgbClr val="FFFFFF"/>
                </a:solidFill>
                <a:latin typeface="Arimo Bold"/>
              </a:rPr>
              <a:t>літніх</a:t>
            </a:r>
            <a:r>
              <a:rPr lang="en-US" sz="3011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011" dirty="0" err="1">
                <a:solidFill>
                  <a:srgbClr val="FFFFFF"/>
                </a:solidFill>
                <a:latin typeface="Arimo Bold"/>
              </a:rPr>
              <a:t>денних</a:t>
            </a:r>
            <a:r>
              <a:rPr lang="en-US" sz="3011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011" dirty="0" err="1">
                <a:solidFill>
                  <a:srgbClr val="FFFFFF"/>
                </a:solidFill>
                <a:latin typeface="Arimo Bold"/>
              </a:rPr>
              <a:t>таборів</a:t>
            </a:r>
            <a:r>
              <a:rPr lang="en-US" sz="3011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uk-UA" sz="3011" dirty="0">
                <a:solidFill>
                  <a:srgbClr val="FFFFFF"/>
                </a:solidFill>
                <a:latin typeface="Arimo Bold"/>
              </a:rPr>
              <a:t>запланована</a:t>
            </a:r>
            <a:endParaRPr lang="en-US" sz="3011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3614"/>
              </a:lnSpc>
            </a:pPr>
            <a:r>
              <a:rPr lang="uk-UA" sz="3011" dirty="0">
                <a:solidFill>
                  <a:srgbClr val="FFFFFF"/>
                </a:solidFill>
                <a:latin typeface="Arimo Bold"/>
              </a:rPr>
              <a:t>31 травня на Новому Бульварі</a:t>
            </a:r>
            <a:endParaRPr lang="en-US" sz="3011" dirty="0">
              <a:solidFill>
                <a:srgbClr val="FFFFFF"/>
              </a:solidFill>
              <a:latin typeface="Arimo Bold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64156F0-9DD4-FEDE-13E4-1D11969B47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8356877" cy="365134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31945CD-011F-8D62-57D9-452650437F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323" y="3960760"/>
            <a:ext cx="7178662" cy="47476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EE097C1-D065-6D8D-308D-AF88002A4C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3108" y="305469"/>
            <a:ext cx="7178662" cy="50143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C4CFC-19CA-4A13-2389-B485EE2C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F3743F-F58D-C64E-56F2-111B6E572C19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72BB2C2-DA49-BB17-05E4-911E64CBAB6B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DA6B48C-72D8-E191-1E2E-1563763EE292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EABD43-2E8C-94EE-04B8-B7AD4E85C60A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42F4F25-347F-54AB-7779-95166B2193EF}"/>
              </a:ext>
            </a:extLst>
          </p:cNvPr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74558EA-65BE-D20F-A44B-E3275B736F43}"/>
              </a:ext>
            </a:extLst>
          </p:cNvPr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5B9BFD9-BD09-F8B2-9CCC-E20C9AEFEC07}"/>
              </a:ext>
            </a:extLst>
          </p:cNvPr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314FD9D-732F-8D5D-28F9-8886E5DDC5FB}"/>
              </a:ext>
            </a:extLst>
          </p:cNvPr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790F3A2-5B5A-755D-B991-20EDEF1C485A}"/>
              </a:ext>
            </a:extLst>
          </p:cNvPr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A9757BC-4828-3410-ABA4-1F26F07D01EC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7E8D4A6-8EB6-653D-FAA9-A63B41CF1D92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B54F8FF-54DC-4664-6366-FEA6C9A4AA74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7F0163B-DB70-03FD-A1E0-52BF084EF349}"/>
              </a:ext>
            </a:extLst>
          </p:cNvPr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C9E16A6-1E2A-D33A-8B1E-721505D8401E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E87E20C-D7DD-B4F1-787B-D43B4596D779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1" name="AutoShape 21">
            <a:extLst>
              <a:ext uri="{FF2B5EF4-FFF2-40B4-BE49-F238E27FC236}">
                <a16:creationId xmlns:a16="http://schemas.microsoft.com/office/drawing/2014/main" id="{B8016A79-F6B6-E778-1CAF-36ACD3759A8B}"/>
              </a:ext>
            </a:extLst>
          </p:cNvPr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2FEDBD2E-F842-AE88-B69E-83293DBF4A89}"/>
              </a:ext>
            </a:extLst>
          </p:cNvPr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C7FEB3FB-C2DB-379D-DFED-CFCFCC56D5B1}"/>
              </a:ext>
            </a:extLst>
          </p:cNvPr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8CD9E055-F560-FA71-2DBA-07AF51DAD8D1}"/>
              </a:ext>
            </a:extLst>
          </p:cNvPr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0913C565-D762-F713-06A8-70C8E6D195D0}"/>
              </a:ext>
            </a:extLst>
          </p:cNvPr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6CB11D62-491C-164F-810D-3A4BC2E973FB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BB00661D-4492-1CDF-C842-C4E04464D205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41929023-A6CB-DDC1-3D35-0E1130350E3C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FCE0918C-E2CA-6485-1846-AD4B62B2FEC5}"/>
              </a:ext>
            </a:extLst>
          </p:cNvPr>
          <p:cNvGrpSpPr/>
          <p:nvPr/>
        </p:nvGrpSpPr>
        <p:grpSpPr>
          <a:xfrm>
            <a:off x="3646264" y="238025"/>
            <a:ext cx="10058400" cy="1200677"/>
            <a:chOff x="0" y="0"/>
            <a:chExt cx="1904297" cy="299334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E3A0367D-D106-0D5C-2101-AD0ADBA7704B}"/>
                </a:ext>
              </a:extLst>
            </p:cNvPr>
            <p:cNvSpPr/>
            <p:nvPr/>
          </p:nvSpPr>
          <p:spPr>
            <a:xfrm>
              <a:off x="0" y="0"/>
              <a:ext cx="1904297" cy="299334"/>
            </a:xfrm>
            <a:custGeom>
              <a:avLst/>
              <a:gdLst/>
              <a:ahLst/>
              <a:cxnLst/>
              <a:rect l="l" t="t" r="r" b="b"/>
              <a:pathLst>
                <a:path w="1904297" h="299334">
                  <a:moveTo>
                    <a:pt x="54608" y="0"/>
                  </a:moveTo>
                  <a:lnTo>
                    <a:pt x="1849689" y="0"/>
                  </a:lnTo>
                  <a:cubicBezTo>
                    <a:pt x="1879848" y="0"/>
                    <a:pt x="1904297" y="24449"/>
                    <a:pt x="1904297" y="54608"/>
                  </a:cubicBezTo>
                  <a:lnTo>
                    <a:pt x="1904297" y="244726"/>
                  </a:lnTo>
                  <a:cubicBezTo>
                    <a:pt x="1904297" y="259209"/>
                    <a:pt x="1898543" y="273099"/>
                    <a:pt x="1888302" y="283340"/>
                  </a:cubicBezTo>
                  <a:cubicBezTo>
                    <a:pt x="1878061" y="293581"/>
                    <a:pt x="1864171" y="299334"/>
                    <a:pt x="1849689" y="299334"/>
                  </a:cubicBezTo>
                  <a:lnTo>
                    <a:pt x="54608" y="299334"/>
                  </a:lnTo>
                  <a:cubicBezTo>
                    <a:pt x="40125" y="299334"/>
                    <a:pt x="26235" y="293581"/>
                    <a:pt x="15994" y="283340"/>
                  </a:cubicBezTo>
                  <a:cubicBezTo>
                    <a:pt x="5753" y="273099"/>
                    <a:pt x="0" y="259209"/>
                    <a:pt x="0" y="244726"/>
                  </a:cubicBezTo>
                  <a:lnTo>
                    <a:pt x="0" y="54608"/>
                  </a:lnTo>
                  <a:cubicBezTo>
                    <a:pt x="0" y="40125"/>
                    <a:pt x="5753" y="26235"/>
                    <a:pt x="15994" y="15994"/>
                  </a:cubicBezTo>
                  <a:cubicBezTo>
                    <a:pt x="26235" y="5753"/>
                    <a:pt x="40125" y="0"/>
                    <a:pt x="5460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39" name="TextBox 4">
              <a:extLst>
                <a:ext uri="{FF2B5EF4-FFF2-40B4-BE49-F238E27FC236}">
                  <a16:creationId xmlns:a16="http://schemas.microsoft.com/office/drawing/2014/main" id="{8F9D26C9-21A6-EF94-F1A6-97F7D8DAF697}"/>
                </a:ext>
              </a:extLst>
            </p:cNvPr>
            <p:cNvSpPr txBox="1"/>
            <p:nvPr/>
          </p:nvSpPr>
          <p:spPr>
            <a:xfrm>
              <a:off x="0" y="19050"/>
              <a:ext cx="1904297" cy="280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DEEF91E-3B6C-B5BD-6B70-F4E28A4D39FE}"/>
              </a:ext>
            </a:extLst>
          </p:cNvPr>
          <p:cNvSpPr txBox="1"/>
          <p:nvPr/>
        </p:nvSpPr>
        <p:spPr>
          <a:xfrm>
            <a:off x="1863180" y="1782177"/>
            <a:ext cx="1558662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Пільгові категорії (13 категорій):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 діти військовослужбовців Збройних Сил, </a:t>
            </a:r>
            <a:r>
              <a:rPr lang="uk-UA" sz="2800" b="1" dirty="0" err="1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Держприкордонслужби</a:t>
            </a: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, Національної гвардії, осіб рядового і начальницького складу ДСНС, поліцейських;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 внутрішньо переміщених осіб;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 осіб, які звільняються або звільнені з військової служби, з числа ветеранів війни, які мають особливі заслуги перед Батьківщиною;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 загиблих (померлих) Захисників та Захисниць України;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діти-сироти і діти, позбавлені батьківського піклування;</a:t>
            </a:r>
          </a:p>
          <a:p>
            <a:endParaRPr lang="uk-UA" sz="5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 з інвалідністю, здатні до самообслуговування (за відсутності медичних протипоказань);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діти, один із батьків яких загинув (пропав безвісти) у районі проведення антитерористичної операції, здійснення заходів із забезпечення національної безпеки і оборони, відсічі і стримування збройної агресії Російської Федерації у Донецькій та Луганській областях, бойових дій чи збройних конфліктів або помер внаслідок поранення, контузії чи каліцтва, одержаних у районі проведення антитерористичної операції, здійснення заходів із забезпечення національної безпеки і оборони, відсічі і стримування збройної агресії Російської Федерації у Донецькій та Луганській областях, бойових дій чи збройних конфліктів;</a:t>
            </a:r>
          </a:p>
        </p:txBody>
      </p:sp>
      <p:sp>
        <p:nvSpPr>
          <p:cNvPr id="43" name="Прямоугольник 28">
            <a:extLst>
              <a:ext uri="{FF2B5EF4-FFF2-40B4-BE49-F238E27FC236}">
                <a16:creationId xmlns:a16="http://schemas.microsoft.com/office/drawing/2014/main" id="{B9A1E2C7-C182-DFEF-D621-8D9F4036DA68}"/>
              </a:ext>
            </a:extLst>
          </p:cNvPr>
          <p:cNvSpPr/>
          <p:nvPr/>
        </p:nvSpPr>
        <p:spPr>
          <a:xfrm>
            <a:off x="3922077" y="407476"/>
            <a:ext cx="9750632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17"/>
              </a:lnSpc>
            </a:pPr>
            <a:r>
              <a:rPr lang="uk-U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Оздоровлення дітей  за кошти державного бюджету відповідно до Постанови КМУ №259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7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54253-081D-72EA-41E3-BF0A156B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C12F08-ED72-BD7A-D96A-8AB06E0A4CAC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092CE59-DCCA-B072-4357-FCE14B1C8AA0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9EF772-A4D1-0235-DCA4-65952A5626E0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A19B6D3-3140-FC65-FDF7-F2594AEDBF83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5EEF72F-248C-9584-DCCE-7AD24F2FA997}"/>
              </a:ext>
            </a:extLst>
          </p:cNvPr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435DEA8-73D4-FDC4-4BC9-7C818FF9BC46}"/>
              </a:ext>
            </a:extLst>
          </p:cNvPr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5D42816-01A0-9F40-1927-26F5BA94E77D}"/>
              </a:ext>
            </a:extLst>
          </p:cNvPr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8604CB3-4D5F-C28B-7930-C7D7E291B1CC}"/>
              </a:ext>
            </a:extLst>
          </p:cNvPr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47CB0C9-F092-E18E-7C6E-A83C1288299A}"/>
              </a:ext>
            </a:extLst>
          </p:cNvPr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C1F735E-1CC4-2997-75B0-E8456AAA1150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1B046CE-B415-C706-05A1-8CA912512E11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4A882BC-B73E-478B-EBE4-7CF35769A51E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697A499-C31A-402B-7896-EC69F1705132}"/>
              </a:ext>
            </a:extLst>
          </p:cNvPr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BC47D23-BD01-C198-BE17-C772939EA007}"/>
              </a:ext>
            </a:extLst>
          </p:cNvPr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82B8837-9614-5484-D736-8479B978F853}"/>
              </a:ext>
            </a:extLst>
          </p:cNvPr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A776B7B-9942-095A-F723-CC47C013E670}"/>
              </a:ext>
            </a:extLst>
          </p:cNvPr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0EABE63-CEBB-577A-6CEA-81ACFA8BC320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D35C6C4-4D12-6C2A-49B0-D8BEC6EE7BB1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1" name="AutoShape 21">
            <a:extLst>
              <a:ext uri="{FF2B5EF4-FFF2-40B4-BE49-F238E27FC236}">
                <a16:creationId xmlns:a16="http://schemas.microsoft.com/office/drawing/2014/main" id="{811A452F-123F-B842-2491-B923EFF0650E}"/>
              </a:ext>
            </a:extLst>
          </p:cNvPr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AAB542B3-7A99-CEB8-D9E1-0F6EDFF5C8D1}"/>
              </a:ext>
            </a:extLst>
          </p:cNvPr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3A7F367C-B7C3-3730-6963-B91B803509E0}"/>
              </a:ext>
            </a:extLst>
          </p:cNvPr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00DECBA9-6386-B498-3207-ED1A2AD1CFB2}"/>
              </a:ext>
            </a:extLst>
          </p:cNvPr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05376F63-D4C9-75C9-7FEB-4C650D5F85F9}"/>
              </a:ext>
            </a:extLst>
          </p:cNvPr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8CC8A522-941F-FF12-E904-AD1F588D1D58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93B5EE03-1AA0-277E-065A-C447CE418D56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DEA66BB3-6EF2-546C-A9F8-BF7C75C17804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B99531E1-1C8D-47C5-3F05-E7FE21826069}"/>
              </a:ext>
            </a:extLst>
          </p:cNvPr>
          <p:cNvGrpSpPr/>
          <p:nvPr/>
        </p:nvGrpSpPr>
        <p:grpSpPr>
          <a:xfrm>
            <a:off x="3646264" y="165059"/>
            <a:ext cx="10058400" cy="1200677"/>
            <a:chOff x="0" y="0"/>
            <a:chExt cx="1904297" cy="299334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30DDFB3B-AA02-E5DE-B8C9-2C04B7F50BAB}"/>
                </a:ext>
              </a:extLst>
            </p:cNvPr>
            <p:cNvSpPr/>
            <p:nvPr/>
          </p:nvSpPr>
          <p:spPr>
            <a:xfrm>
              <a:off x="0" y="0"/>
              <a:ext cx="1904297" cy="299334"/>
            </a:xfrm>
            <a:custGeom>
              <a:avLst/>
              <a:gdLst/>
              <a:ahLst/>
              <a:cxnLst/>
              <a:rect l="l" t="t" r="r" b="b"/>
              <a:pathLst>
                <a:path w="1904297" h="299334">
                  <a:moveTo>
                    <a:pt x="54608" y="0"/>
                  </a:moveTo>
                  <a:lnTo>
                    <a:pt x="1849689" y="0"/>
                  </a:lnTo>
                  <a:cubicBezTo>
                    <a:pt x="1879848" y="0"/>
                    <a:pt x="1904297" y="24449"/>
                    <a:pt x="1904297" y="54608"/>
                  </a:cubicBezTo>
                  <a:lnTo>
                    <a:pt x="1904297" y="244726"/>
                  </a:lnTo>
                  <a:cubicBezTo>
                    <a:pt x="1904297" y="259209"/>
                    <a:pt x="1898543" y="273099"/>
                    <a:pt x="1888302" y="283340"/>
                  </a:cubicBezTo>
                  <a:cubicBezTo>
                    <a:pt x="1878061" y="293581"/>
                    <a:pt x="1864171" y="299334"/>
                    <a:pt x="1849689" y="299334"/>
                  </a:cubicBezTo>
                  <a:lnTo>
                    <a:pt x="54608" y="299334"/>
                  </a:lnTo>
                  <a:cubicBezTo>
                    <a:pt x="40125" y="299334"/>
                    <a:pt x="26235" y="293581"/>
                    <a:pt x="15994" y="283340"/>
                  </a:cubicBezTo>
                  <a:cubicBezTo>
                    <a:pt x="5753" y="273099"/>
                    <a:pt x="0" y="259209"/>
                    <a:pt x="0" y="244726"/>
                  </a:cubicBezTo>
                  <a:lnTo>
                    <a:pt x="0" y="54608"/>
                  </a:lnTo>
                  <a:cubicBezTo>
                    <a:pt x="0" y="40125"/>
                    <a:pt x="5753" y="26235"/>
                    <a:pt x="15994" y="15994"/>
                  </a:cubicBezTo>
                  <a:cubicBezTo>
                    <a:pt x="26235" y="5753"/>
                    <a:pt x="40125" y="0"/>
                    <a:pt x="5460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39" name="TextBox 4">
              <a:extLst>
                <a:ext uri="{FF2B5EF4-FFF2-40B4-BE49-F238E27FC236}">
                  <a16:creationId xmlns:a16="http://schemas.microsoft.com/office/drawing/2014/main" id="{1E459959-01DB-70C5-6111-A987D69A0EA1}"/>
                </a:ext>
              </a:extLst>
            </p:cNvPr>
            <p:cNvSpPr txBox="1"/>
            <p:nvPr/>
          </p:nvSpPr>
          <p:spPr>
            <a:xfrm>
              <a:off x="0" y="19050"/>
              <a:ext cx="1904297" cy="280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5E09B62-6252-4E58-2536-E4D81636F17D}"/>
              </a:ext>
            </a:extLst>
          </p:cNvPr>
          <p:cNvSpPr txBox="1"/>
          <p:nvPr/>
        </p:nvSpPr>
        <p:spPr>
          <a:xfrm>
            <a:off x="1591300" y="2003203"/>
            <a:ext cx="15261577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Пільгові категорії: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 діти, які проживають у населених пунктах, розташованих на лінії зіткнення;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рідні діти батьків-вихователів або прийомних батьків, які проживають в одному дитячому будинку сімейного типу або в одній прийомній сім’ї;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 осіб, визнаних учасниками бойових дій відповідно до пунктів 19-24 частини першої статті 6 Закону України “Про статус ветеранів війни, гарантії їх соціального захисту”;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 із малозабезпечених сімей, які відповідно до законодавства одержують державну соціальну допомогу малозабезпеченим сім’ям;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 із багатодітних сімей;</a:t>
            </a:r>
          </a:p>
          <a:p>
            <a:endParaRPr lang="uk-UA" sz="7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діти, зареєстровані як внутрішньо переміщені особи.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b="1" dirty="0">
              <a:latin typeface="Calibri" panose="020F0502020204030204" pitchFamily="34" charset="0"/>
              <a:ea typeface="Arimo Bold" panose="020B0604020202020204" charset="0"/>
              <a:cs typeface="Calibri" panose="020F0502020204030204" pitchFamily="34" charset="0"/>
            </a:endParaRPr>
          </a:p>
          <a:p>
            <a:pPr algn="ctr"/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Перелік документів для кожної пільгової категорії </a:t>
            </a:r>
          </a:p>
          <a:p>
            <a:pPr algn="ctr"/>
            <a:r>
              <a:rPr lang="uk-UA" sz="2800" b="1" dirty="0">
                <a:latin typeface="Calibri" panose="020F0502020204030204" pitchFamily="34" charset="0"/>
                <a:ea typeface="Arimo Bold" panose="020B0604020202020204" charset="0"/>
                <a:cs typeface="Calibri" panose="020F0502020204030204" pitchFamily="34" charset="0"/>
              </a:rPr>
              <a:t>визначено в Постанові КМУ №259</a:t>
            </a:r>
          </a:p>
          <a:p>
            <a:endParaRPr lang="uk-UA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sp>
        <p:nvSpPr>
          <p:cNvPr id="43" name="Прямоугольник 28">
            <a:extLst>
              <a:ext uri="{FF2B5EF4-FFF2-40B4-BE49-F238E27FC236}">
                <a16:creationId xmlns:a16="http://schemas.microsoft.com/office/drawing/2014/main" id="{7121E5AA-C315-F189-27AE-7D59D62558CF}"/>
              </a:ext>
            </a:extLst>
          </p:cNvPr>
          <p:cNvSpPr/>
          <p:nvPr/>
        </p:nvSpPr>
        <p:spPr>
          <a:xfrm>
            <a:off x="3954032" y="257661"/>
            <a:ext cx="9750632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17"/>
              </a:lnSpc>
            </a:pPr>
            <a:r>
              <a:rPr lang="uk-U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Оздоровлення дітей  за кошти державного бюджету відповідно до Постанови КМУ №259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2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900B9-C2BF-7E27-C7BE-9253B92F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8EC136-642C-5B5D-2014-943CAEF8BE94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97E50C8-747B-034B-4EC7-D36CE44D83EE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72A00A2-689C-A663-E038-C9C0FB0EA0FA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02532EF-88E2-03FB-CF2A-E37BA2872999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6E9D287-734A-5930-13A6-26ACBB54CB03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9D4A904-2665-F246-6288-0F3FAE8E3E5C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27489885-1311-C8AC-D31E-FF3EAE108951}"/>
              </a:ext>
            </a:extLst>
          </p:cNvPr>
          <p:cNvGrpSpPr/>
          <p:nvPr/>
        </p:nvGrpSpPr>
        <p:grpSpPr>
          <a:xfrm rot="2700000">
            <a:off x="14507878" y="7103593"/>
            <a:ext cx="7415398" cy="3565095"/>
            <a:chOff x="0" y="0"/>
            <a:chExt cx="660400" cy="3175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6EFFDBB-552F-E99A-7275-292C2C6E7E98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1367CC5-42D5-84D1-0B89-06EE5BD9FBBB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1" name="AutoShape 21">
            <a:extLst>
              <a:ext uri="{FF2B5EF4-FFF2-40B4-BE49-F238E27FC236}">
                <a16:creationId xmlns:a16="http://schemas.microsoft.com/office/drawing/2014/main" id="{1E71A137-D175-A54B-9022-104B6DB5F0A9}"/>
              </a:ext>
            </a:extLst>
          </p:cNvPr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7712B7F9-1B81-899E-E77E-389FA3455F5C}"/>
              </a:ext>
            </a:extLst>
          </p:cNvPr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47BC9AB4-6EC0-462B-60C6-06DB7126F290}"/>
              </a:ext>
            </a:extLst>
          </p:cNvPr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E2E70BC6-1635-E5F2-5E2E-1F82F768277A}"/>
              </a:ext>
            </a:extLst>
          </p:cNvPr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72836753-7F58-B684-B409-DA02D1EB8CD0}"/>
              </a:ext>
            </a:extLst>
          </p:cNvPr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8D8985C5-7612-2839-38BE-144C4EA91F5F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98809A80-5F41-921F-AE4C-A167E9EFABB4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FEB3CD1F-AFA3-063A-1725-6D32B8AB57A6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A538ED9A-18B8-4D4C-BA7F-DF9CCD13608C}"/>
              </a:ext>
            </a:extLst>
          </p:cNvPr>
          <p:cNvGrpSpPr/>
          <p:nvPr/>
        </p:nvGrpSpPr>
        <p:grpSpPr>
          <a:xfrm>
            <a:off x="3962399" y="99877"/>
            <a:ext cx="9270381" cy="1309823"/>
            <a:chOff x="0" y="0"/>
            <a:chExt cx="1904297" cy="299334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45076AFE-99EA-8E12-1C00-9E47B3902DBF}"/>
                </a:ext>
              </a:extLst>
            </p:cNvPr>
            <p:cNvSpPr/>
            <p:nvPr/>
          </p:nvSpPr>
          <p:spPr>
            <a:xfrm>
              <a:off x="0" y="0"/>
              <a:ext cx="1904297" cy="299334"/>
            </a:xfrm>
            <a:custGeom>
              <a:avLst/>
              <a:gdLst/>
              <a:ahLst/>
              <a:cxnLst/>
              <a:rect l="l" t="t" r="r" b="b"/>
              <a:pathLst>
                <a:path w="1904297" h="299334">
                  <a:moveTo>
                    <a:pt x="54608" y="0"/>
                  </a:moveTo>
                  <a:lnTo>
                    <a:pt x="1849689" y="0"/>
                  </a:lnTo>
                  <a:cubicBezTo>
                    <a:pt x="1879848" y="0"/>
                    <a:pt x="1904297" y="24449"/>
                    <a:pt x="1904297" y="54608"/>
                  </a:cubicBezTo>
                  <a:lnTo>
                    <a:pt x="1904297" y="244726"/>
                  </a:lnTo>
                  <a:cubicBezTo>
                    <a:pt x="1904297" y="259209"/>
                    <a:pt x="1898543" y="273099"/>
                    <a:pt x="1888302" y="283340"/>
                  </a:cubicBezTo>
                  <a:cubicBezTo>
                    <a:pt x="1878061" y="293581"/>
                    <a:pt x="1864171" y="299334"/>
                    <a:pt x="1849689" y="299334"/>
                  </a:cubicBezTo>
                  <a:lnTo>
                    <a:pt x="54608" y="299334"/>
                  </a:lnTo>
                  <a:cubicBezTo>
                    <a:pt x="40125" y="299334"/>
                    <a:pt x="26235" y="293581"/>
                    <a:pt x="15994" y="283340"/>
                  </a:cubicBezTo>
                  <a:cubicBezTo>
                    <a:pt x="5753" y="273099"/>
                    <a:pt x="0" y="259209"/>
                    <a:pt x="0" y="244726"/>
                  </a:cubicBezTo>
                  <a:lnTo>
                    <a:pt x="0" y="54608"/>
                  </a:lnTo>
                  <a:cubicBezTo>
                    <a:pt x="0" y="40125"/>
                    <a:pt x="5753" y="26235"/>
                    <a:pt x="15994" y="15994"/>
                  </a:cubicBezTo>
                  <a:cubicBezTo>
                    <a:pt x="26235" y="5753"/>
                    <a:pt x="40125" y="0"/>
                    <a:pt x="5460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39" name="TextBox 4">
              <a:extLst>
                <a:ext uri="{FF2B5EF4-FFF2-40B4-BE49-F238E27FC236}">
                  <a16:creationId xmlns:a16="http://schemas.microsoft.com/office/drawing/2014/main" id="{12D427D7-9F3A-2F54-709D-BF0558192DED}"/>
                </a:ext>
              </a:extLst>
            </p:cNvPr>
            <p:cNvSpPr txBox="1"/>
            <p:nvPr/>
          </p:nvSpPr>
          <p:spPr>
            <a:xfrm>
              <a:off x="0" y="19050"/>
              <a:ext cx="1904297" cy="280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D5F854-6DD9-23D9-8E24-2A119652910D}"/>
              </a:ext>
            </a:extLst>
          </p:cNvPr>
          <p:cNvSpPr txBox="1"/>
          <p:nvPr/>
        </p:nvSpPr>
        <p:spPr>
          <a:xfrm>
            <a:off x="1483572" y="1468376"/>
            <a:ext cx="16262523" cy="855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АЛГОРИТМ ДІЙ:</a:t>
            </a:r>
          </a:p>
          <a:p>
            <a:endParaRPr lang="ru-RU" sz="1500" b="1" dirty="0">
              <a:latin typeface="+mj-lt"/>
              <a:ea typeface="Arimo Bold" panose="020B0604020202020204" charset="0"/>
              <a:cs typeface="Arimo Bol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Перевірка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права. 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Дитина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має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належати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до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визначеної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пільгової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категорії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 (Постанова КМУ №259)</a:t>
            </a:r>
            <a:endParaRPr lang="uk-UA" sz="2600" b="1" dirty="0">
              <a:latin typeface="+mj-lt"/>
              <a:ea typeface="Arimo Bold" panose="020B0604020202020204" charset="0"/>
              <a:cs typeface="Arimo Bold" panose="020B0604020202020204" charset="0"/>
            </a:endParaRPr>
          </a:p>
          <a:p>
            <a:endParaRPr lang="uk-UA" sz="1500" b="1" dirty="0">
              <a:latin typeface="+mj-lt"/>
              <a:ea typeface="Arimo Bold" panose="020B0604020202020204" charset="0"/>
              <a:cs typeface="Arimo Bol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Обрання  закладу</a:t>
            </a:r>
          </a:p>
          <a:p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На сайті ФОНДУ СОЦІАЛЬНОГО ЗАХИСТУ ОСІБ З ІНВАЛІДНІСТЮ у розділі «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Реалізація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пілотних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проєктів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щодо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закупівлі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соцпослуг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» є вкладка «ПОСЛУГА З ОЗДОРОВЛЕННЯ ТА ВІДПОЧИНКУ ДІТЕЙ»</a:t>
            </a:r>
          </a:p>
          <a:p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У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вкладці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є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Перелік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дитячих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закладів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оздоровлення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та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відпочинку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дітей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з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інформацію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про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кількість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місць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та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плани-графіки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відпочинкових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змін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та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контактні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дані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закладів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. </a:t>
            </a:r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Батькам необхідно обрати заклад та </a:t>
            </a:r>
            <a:r>
              <a:rPr lang="uk-UA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зконтактувати</a:t>
            </a:r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з ним для підтвердження місця та дати заїзду</a:t>
            </a:r>
          </a:p>
          <a:p>
            <a:endParaRPr lang="uk-UA" sz="1500" b="1" dirty="0">
              <a:latin typeface="+mj-lt"/>
              <a:ea typeface="Arimo Bold" panose="020B0604020202020204" charset="0"/>
              <a:cs typeface="Arimo Bol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Підготовка документів. Одержання довідки  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про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підтвердження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можливості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отримання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дитиною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послуг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з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оздоровлення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та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відпочинку</a:t>
            </a:r>
            <a:r>
              <a:rPr lang="ru-RU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ru-RU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дітей</a:t>
            </a:r>
            <a:endParaRPr lang="uk-UA" sz="2600" b="1" dirty="0">
              <a:latin typeface="+mj-lt"/>
              <a:ea typeface="Arimo Bold" panose="020B0604020202020204" charset="0"/>
              <a:cs typeface="Arimo Bold" panose="020B0604020202020204" charset="0"/>
            </a:endParaRPr>
          </a:p>
          <a:p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Батьки (або особи, що їх замінюють) ЗА МІСЦЕМ РЕЄСТРАЦІЇ ДИТИНИ (або місцем фактичного проживання -  тільки для ВПО) звертаються до </a:t>
            </a:r>
            <a:r>
              <a:rPr lang="uk-UA" sz="2600" b="1" dirty="0" err="1">
                <a:latin typeface="+mj-lt"/>
                <a:ea typeface="Arimo Bold" panose="020B0604020202020204" charset="0"/>
                <a:cs typeface="Arimo Bold" panose="020B0604020202020204" charset="0"/>
              </a:rPr>
              <a:t>ЦНАПу</a:t>
            </a:r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, з відповідним пакетом документів для обраної пільгової категорії. Довідка надається якщо у поточному році дитина НЕ ОДЕРЖУВАЛА послуги з оздоровлення та відпочинку за кошти бюджетну та дійсна 3 місяці. </a:t>
            </a:r>
          </a:p>
          <a:p>
            <a:endParaRPr lang="uk-UA" sz="1500" b="1" dirty="0">
              <a:latin typeface="+mj-lt"/>
              <a:ea typeface="Arimo Bold" panose="020B0604020202020204" charset="0"/>
              <a:cs typeface="Arimo Bol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Підтвердження  зарахування. Укладення договору.</a:t>
            </a:r>
          </a:p>
          <a:p>
            <a:r>
              <a:rPr lang="uk-UA" sz="26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Довідка з іншими документами надсилається до закладу для отримання згоди та укладення договору. </a:t>
            </a:r>
          </a:p>
          <a:p>
            <a:endParaRPr lang="uk-UA" sz="1000" b="1" dirty="0">
              <a:latin typeface="+mj-lt"/>
              <a:ea typeface="Arimo Bold" panose="020B0604020202020204" charset="0"/>
              <a:cs typeface="Arimo Bold" panose="020B0604020202020204" charset="0"/>
            </a:endParaRPr>
          </a:p>
          <a:p>
            <a:pPr algn="ctr"/>
            <a:r>
              <a:rPr lang="uk-UA" sz="32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Звертаємо увагу, що укладення договору, збір відповідних документів </a:t>
            </a:r>
          </a:p>
          <a:p>
            <a:pPr algn="ctr"/>
            <a:r>
              <a:rPr lang="uk-UA" sz="3200" b="1" dirty="0">
                <a:latin typeface="+mj-lt"/>
                <a:ea typeface="Arimo Bold" panose="020B0604020202020204" charset="0"/>
                <a:cs typeface="Arimo Bold" panose="020B0604020202020204" charset="0"/>
              </a:rPr>
              <a:t>та доставку дитини до закладу забезпечують батьки</a:t>
            </a:r>
          </a:p>
        </p:txBody>
      </p:sp>
      <p:sp>
        <p:nvSpPr>
          <p:cNvPr id="43" name="Прямоугольник 28">
            <a:extLst>
              <a:ext uri="{FF2B5EF4-FFF2-40B4-BE49-F238E27FC236}">
                <a16:creationId xmlns:a16="http://schemas.microsoft.com/office/drawing/2014/main" id="{FE98CE8E-B374-8508-B666-C42D3977EA3A}"/>
              </a:ext>
            </a:extLst>
          </p:cNvPr>
          <p:cNvSpPr/>
          <p:nvPr/>
        </p:nvSpPr>
        <p:spPr>
          <a:xfrm>
            <a:off x="4847457" y="313237"/>
            <a:ext cx="77651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17"/>
              </a:lnSpc>
            </a:pPr>
            <a:r>
              <a:rPr lang="uk-UA" sz="2800" b="1" dirty="0">
                <a:solidFill>
                  <a:srgbClr val="FFFFFF"/>
                </a:solidFill>
                <a:latin typeface="+mj-lt"/>
              </a:rPr>
              <a:t>Оздоровлення дітей  за кошти державного бюджету відповідно до постанови КМУ №259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7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376" y="4014571"/>
            <a:ext cx="18243624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 dirty="0">
                <a:solidFill>
                  <a:srgbClr val="227C9D"/>
                </a:solidFill>
                <a:latin typeface="Kollektif Bold"/>
              </a:rPr>
              <a:t>ДЯКУ</a:t>
            </a:r>
            <a:r>
              <a:rPr lang="uk-UA" sz="12399" dirty="0">
                <a:solidFill>
                  <a:srgbClr val="227C9D"/>
                </a:solidFill>
                <a:latin typeface="Kollektif Bold"/>
              </a:rPr>
              <a:t>Ю</a:t>
            </a:r>
            <a:r>
              <a:rPr lang="en-US" sz="12399" dirty="0">
                <a:solidFill>
                  <a:srgbClr val="227C9D"/>
                </a:solidFill>
                <a:latin typeface="Kollektif Bold"/>
              </a:rPr>
              <a:t> ЗА УВАГУ!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4398840" y="9275641"/>
            <a:ext cx="1018077" cy="1004641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050" name="Picture 2" descr="D:\Ковальчук\Диск Д\начальник управління\Рабочий стол\ДЕНЬ ЄВРОПИ\лого\лого-Ж\Zhytomyr_logo_color_4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8420100"/>
            <a:ext cx="2026920" cy="1689100"/>
          </a:xfrm>
          <a:prstGeom prst="rect">
            <a:avLst/>
          </a:prstGeom>
          <a:noFill/>
        </p:spPr>
      </p:pic>
      <p:pic>
        <p:nvPicPr>
          <p:cNvPr id="52" name="Рисунок 51" descr="Знімок екрана (2).png"/>
          <p:cNvPicPr>
            <a:picLocks noChangeAspect="1"/>
          </p:cNvPicPr>
          <p:nvPr/>
        </p:nvPicPr>
        <p:blipFill>
          <a:blip r:embed="rId11" cstate="print"/>
          <a:srcRect l="25000" t="37408" r="24583" b="37407"/>
          <a:stretch>
            <a:fillRect/>
          </a:stretch>
        </p:blipFill>
        <p:spPr>
          <a:xfrm>
            <a:off x="8534399" y="8648700"/>
            <a:ext cx="4610099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6563F7-B509-F973-03DF-46D21FC1F03C}"/>
              </a:ext>
            </a:extLst>
          </p:cNvPr>
          <p:cNvSpPr txBox="1"/>
          <p:nvPr/>
        </p:nvSpPr>
        <p:spPr>
          <a:xfrm>
            <a:off x="1447128" y="1859299"/>
            <a:ext cx="598349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  <a:latin typeface="+mj-lt"/>
              </a:rPr>
              <a:t>оздоровлення та відпочинок дітей Житомирської міської територіальної громади</a:t>
            </a:r>
            <a:br>
              <a:rPr lang="uk-UA" sz="3600" dirty="0">
                <a:solidFill>
                  <a:srgbClr val="002060"/>
                </a:solidFill>
                <a:latin typeface="+mj-lt"/>
              </a:rPr>
            </a:br>
            <a:r>
              <a:rPr lang="uk-UA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3600">
                <a:solidFill>
                  <a:srgbClr val="002060"/>
                </a:solidFill>
                <a:latin typeface="+mj-lt"/>
              </a:rPr>
              <a:t>у 2026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році</a:t>
            </a:r>
            <a:endParaRPr lang="ru-RU" sz="3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563F7-B509-F973-03DF-46D21FC1F03C}"/>
              </a:ext>
            </a:extLst>
          </p:cNvPr>
          <p:cNvSpPr txBox="1"/>
          <p:nvPr/>
        </p:nvSpPr>
        <p:spPr>
          <a:xfrm>
            <a:off x="8854289" y="809156"/>
            <a:ext cx="80643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+mj-lt"/>
              </a:rPr>
              <a:t>Департамент освіти</a:t>
            </a:r>
          </a:p>
          <a:p>
            <a:r>
              <a:rPr lang="uk-UA" sz="3600" dirty="0">
                <a:solidFill>
                  <a:srgbClr val="002060"/>
                </a:solidFill>
                <a:latin typeface="+mj-lt"/>
              </a:rPr>
              <a:t>Заклади середньої освіти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563F7-B509-F973-03DF-46D21FC1F03C}"/>
              </a:ext>
            </a:extLst>
          </p:cNvPr>
          <p:cNvSpPr txBox="1"/>
          <p:nvPr/>
        </p:nvSpPr>
        <p:spPr>
          <a:xfrm>
            <a:off x="8889372" y="2386697"/>
            <a:ext cx="799421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+mj-lt"/>
              </a:rPr>
              <a:t>Департамент соціальної політики </a:t>
            </a:r>
          </a:p>
          <a:p>
            <a:r>
              <a:rPr lang="uk-UA" sz="3000" dirty="0">
                <a:solidFill>
                  <a:srgbClr val="002060"/>
                </a:solidFill>
                <a:latin typeface="+mj-lt"/>
              </a:rPr>
              <a:t>Центр соціальних служб</a:t>
            </a:r>
            <a:endParaRPr lang="ru-RU" sz="3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563F7-B509-F973-03DF-46D21FC1F03C}"/>
              </a:ext>
            </a:extLst>
          </p:cNvPr>
          <p:cNvSpPr txBox="1"/>
          <p:nvPr/>
        </p:nvSpPr>
        <p:spPr>
          <a:xfrm>
            <a:off x="8972061" y="3757724"/>
            <a:ext cx="798968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+mj-lt"/>
              </a:rPr>
              <a:t>Управління у справах сім</a:t>
            </a:r>
            <a:r>
              <a:rPr lang="en-US" sz="3000" b="1" dirty="0">
                <a:solidFill>
                  <a:srgbClr val="002060"/>
                </a:solidFill>
                <a:latin typeface="+mj-lt"/>
              </a:rPr>
              <a:t>’</a:t>
            </a:r>
            <a:r>
              <a:rPr lang="uk-UA" sz="3000" b="1" dirty="0">
                <a:solidFill>
                  <a:srgbClr val="002060"/>
                </a:solidFill>
                <a:latin typeface="+mj-lt"/>
              </a:rPr>
              <a:t>ї, молоді та спорту </a:t>
            </a:r>
          </a:p>
          <a:p>
            <a:r>
              <a:rPr lang="uk-UA" sz="3000" dirty="0">
                <a:solidFill>
                  <a:srgbClr val="002060"/>
                </a:solidFill>
                <a:latin typeface="+mj-lt"/>
              </a:rPr>
              <a:t>Міський культурно-спортивний центр</a:t>
            </a:r>
            <a:endParaRPr lang="ru-RU" sz="3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563F7-B509-F973-03DF-46D21FC1F03C}"/>
              </a:ext>
            </a:extLst>
          </p:cNvPr>
          <p:cNvSpPr txBox="1"/>
          <p:nvPr/>
        </p:nvSpPr>
        <p:spPr>
          <a:xfrm>
            <a:off x="8928986" y="5114410"/>
            <a:ext cx="798968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+mj-lt"/>
              </a:rPr>
              <a:t>Управління культури</a:t>
            </a:r>
          </a:p>
          <a:p>
            <a:r>
              <a:rPr lang="uk-UA" sz="3000" dirty="0">
                <a:solidFill>
                  <a:srgbClr val="002060"/>
                </a:solidFill>
                <a:latin typeface="+mj-lt"/>
              </a:rPr>
              <a:t>Заклади культури, бібліотеки</a:t>
            </a:r>
            <a:endParaRPr lang="ru-RU" sz="3000" dirty="0">
              <a:latin typeface="+mj-lt"/>
            </a:endParaRPr>
          </a:p>
        </p:txBody>
      </p:sp>
      <p:cxnSp>
        <p:nvCxnSpPr>
          <p:cNvPr id="8" name="Прямая со стрелкой 7"/>
          <p:cNvCxnSpPr>
            <a:stCxn id="2" idx="3"/>
            <a:endCxn id="3" idx="1"/>
          </p:cNvCxnSpPr>
          <p:nvPr/>
        </p:nvCxnSpPr>
        <p:spPr>
          <a:xfrm flipV="1">
            <a:off x="7430619" y="1409321"/>
            <a:ext cx="1423670" cy="1604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3"/>
            <a:endCxn id="4" idx="1"/>
          </p:cNvCxnSpPr>
          <p:nvPr/>
        </p:nvCxnSpPr>
        <p:spPr>
          <a:xfrm flipV="1">
            <a:off x="7430619" y="2894529"/>
            <a:ext cx="1458753" cy="11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3"/>
            <a:endCxn id="5" idx="1"/>
          </p:cNvCxnSpPr>
          <p:nvPr/>
        </p:nvCxnSpPr>
        <p:spPr>
          <a:xfrm>
            <a:off x="7430619" y="3013461"/>
            <a:ext cx="1541442" cy="1252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2" idx="3"/>
            <a:endCxn id="6" idx="1"/>
          </p:cNvCxnSpPr>
          <p:nvPr/>
        </p:nvCxnSpPr>
        <p:spPr>
          <a:xfrm>
            <a:off x="7430619" y="3013461"/>
            <a:ext cx="1498367" cy="2608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3A3E7F7-AD45-7281-0822-AA50B82AC71E}"/>
              </a:ext>
            </a:extLst>
          </p:cNvPr>
          <p:cNvSpPr txBox="1"/>
          <p:nvPr/>
        </p:nvSpPr>
        <p:spPr>
          <a:xfrm>
            <a:off x="439445" y="1096513"/>
            <a:ext cx="142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3C13A-8C7E-8B3A-4044-1F152FE9C366}"/>
              </a:ext>
            </a:extLst>
          </p:cNvPr>
          <p:cNvSpPr txBox="1"/>
          <p:nvPr/>
        </p:nvSpPr>
        <p:spPr>
          <a:xfrm>
            <a:off x="8980859" y="6386730"/>
            <a:ext cx="7962742" cy="1508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+mj-lt"/>
              </a:rPr>
              <a:t>Служба (управління) у справах дітей </a:t>
            </a:r>
          </a:p>
          <a:p>
            <a:r>
              <a:rPr lang="uk-UA" sz="3000" dirty="0">
                <a:solidFill>
                  <a:srgbClr val="002060"/>
                </a:solidFill>
                <a:latin typeface="+mj-lt"/>
              </a:rPr>
              <a:t>Залучення благодійних організацій, направлення </a:t>
            </a:r>
            <a:endParaRPr lang="ru-RU" sz="30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8F1DE5-D3B9-9476-64E3-5D5912442166}"/>
              </a:ext>
            </a:extLst>
          </p:cNvPr>
          <p:cNvSpPr txBox="1"/>
          <p:nvPr/>
        </p:nvSpPr>
        <p:spPr>
          <a:xfrm>
            <a:off x="8988377" y="8271739"/>
            <a:ext cx="805984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+mj-lt"/>
              </a:rPr>
              <a:t>Управління у справах ветеранів війни </a:t>
            </a:r>
            <a:r>
              <a:rPr lang="uk-UA" sz="3000" dirty="0">
                <a:solidFill>
                  <a:srgbClr val="002060"/>
                </a:solidFill>
                <a:latin typeface="+mj-lt"/>
              </a:rPr>
              <a:t>Залучення благодійних організацій координація роботи з УБД та ветеранами з питань оздоровлення дітей</a:t>
            </a:r>
          </a:p>
        </p:txBody>
      </p:sp>
      <p:cxnSp>
        <p:nvCxnSpPr>
          <p:cNvPr id="21" name="Прямая со стрелкой 13">
            <a:extLst>
              <a:ext uri="{FF2B5EF4-FFF2-40B4-BE49-F238E27FC236}">
                <a16:creationId xmlns:a16="http://schemas.microsoft.com/office/drawing/2014/main" id="{00785B8B-8C28-F590-9B5D-69EA7D35858D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430619" y="3013461"/>
            <a:ext cx="1324527" cy="4236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13">
            <a:extLst>
              <a:ext uri="{FF2B5EF4-FFF2-40B4-BE49-F238E27FC236}">
                <a16:creationId xmlns:a16="http://schemas.microsoft.com/office/drawing/2014/main" id="{9DEFF035-0C72-10DB-1960-636DEE0E4248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430619" y="3013461"/>
            <a:ext cx="1315652" cy="5818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8">
            <a:extLst>
              <a:ext uri="{FF2B5EF4-FFF2-40B4-BE49-F238E27FC236}">
                <a16:creationId xmlns:a16="http://schemas.microsoft.com/office/drawing/2014/main" id="{31420D8A-1FCF-7A46-976A-412A01ECC945}"/>
              </a:ext>
            </a:extLst>
          </p:cNvPr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56A98D5-87EF-B13D-BBB5-44F1EDA27626}"/>
              </a:ext>
            </a:extLst>
          </p:cNvPr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7D1BBBD1-D82A-FD81-BA81-952F851A5EE1}"/>
              </a:ext>
            </a:extLst>
          </p:cNvPr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7E0F54EA-98E4-53A6-8252-C18C7D2AE489}"/>
              </a:ext>
            </a:extLst>
          </p:cNvPr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9F89F510-A7E3-7074-FC76-4B3F42E80FBF}"/>
              </a:ext>
            </a:extLst>
          </p:cNvPr>
          <p:cNvSpPr/>
          <p:nvPr/>
        </p:nvSpPr>
        <p:spPr>
          <a:xfrm rot="5400000" flipH="1" flipV="1">
            <a:off x="220277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45" y="182133"/>
            <a:ext cx="6078239" cy="15607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C6C64B-DF5B-5CF2-6008-51393FE88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809" y="4892320"/>
            <a:ext cx="6591545" cy="4396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143" y="4287747"/>
            <a:ext cx="6046286" cy="1048567"/>
            <a:chOff x="0" y="0"/>
            <a:chExt cx="1592438" cy="2761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6166"/>
            </a:xfrm>
            <a:custGeom>
              <a:avLst/>
              <a:gdLst/>
              <a:ahLst/>
              <a:cxnLst/>
              <a:rect l="l" t="t" r="r" b="b"/>
              <a:pathLst>
                <a:path w="1592438" h="276166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10863"/>
                  </a:lnTo>
                  <a:cubicBezTo>
                    <a:pt x="1592438" y="246929"/>
                    <a:pt x="1563201" y="276166"/>
                    <a:pt x="1527135" y="276166"/>
                  </a:cubicBezTo>
                  <a:lnTo>
                    <a:pt x="65303" y="276166"/>
                  </a:lnTo>
                  <a:cubicBezTo>
                    <a:pt x="47983" y="276166"/>
                    <a:pt x="31373" y="269286"/>
                    <a:pt x="19127" y="257039"/>
                  </a:cubicBezTo>
                  <a:cubicBezTo>
                    <a:pt x="6880" y="244792"/>
                    <a:pt x="0" y="228183"/>
                    <a:pt x="0" y="210863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7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172" y="6992905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52764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 flipH="1" flipV="1">
            <a:off x="220277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282143" y="1484460"/>
            <a:ext cx="6046286" cy="1027869"/>
            <a:chOff x="0" y="0"/>
            <a:chExt cx="1592438" cy="2707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00508" y="533428"/>
            <a:ext cx="10158892" cy="2960387"/>
            <a:chOff x="0" y="0"/>
            <a:chExt cx="2527859" cy="5559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7859" cy="555914"/>
            </a:xfrm>
            <a:custGeom>
              <a:avLst/>
              <a:gdLst/>
              <a:ahLst/>
              <a:cxnLst/>
              <a:rect l="l" t="t" r="r" b="b"/>
              <a:pathLst>
                <a:path w="2527859" h="555914">
                  <a:moveTo>
                    <a:pt x="41138" y="0"/>
                  </a:moveTo>
                  <a:lnTo>
                    <a:pt x="2486721" y="0"/>
                  </a:lnTo>
                  <a:cubicBezTo>
                    <a:pt x="2497632" y="0"/>
                    <a:pt x="2508095" y="4334"/>
                    <a:pt x="2515810" y="12049"/>
                  </a:cubicBezTo>
                  <a:cubicBezTo>
                    <a:pt x="2523525" y="19764"/>
                    <a:pt x="2527859" y="30227"/>
                    <a:pt x="2527859" y="41138"/>
                  </a:cubicBezTo>
                  <a:lnTo>
                    <a:pt x="2527859" y="514777"/>
                  </a:lnTo>
                  <a:cubicBezTo>
                    <a:pt x="2527859" y="525687"/>
                    <a:pt x="2523525" y="536151"/>
                    <a:pt x="2515810" y="543866"/>
                  </a:cubicBezTo>
                  <a:cubicBezTo>
                    <a:pt x="2508095" y="551580"/>
                    <a:pt x="2497632" y="555914"/>
                    <a:pt x="2486721" y="555914"/>
                  </a:cubicBezTo>
                  <a:lnTo>
                    <a:pt x="41138" y="555914"/>
                  </a:lnTo>
                  <a:cubicBezTo>
                    <a:pt x="30227" y="555914"/>
                    <a:pt x="19764" y="551580"/>
                    <a:pt x="12049" y="543866"/>
                  </a:cubicBezTo>
                  <a:cubicBezTo>
                    <a:pt x="4334" y="536151"/>
                    <a:pt x="0" y="525687"/>
                    <a:pt x="0" y="514777"/>
                  </a:cubicBezTo>
                  <a:lnTo>
                    <a:pt x="0" y="41138"/>
                  </a:lnTo>
                  <a:cubicBezTo>
                    <a:pt x="0" y="30227"/>
                    <a:pt x="4334" y="19764"/>
                    <a:pt x="12049" y="12049"/>
                  </a:cubicBezTo>
                  <a:cubicBezTo>
                    <a:pt x="19764" y="4334"/>
                    <a:pt x="30227" y="0"/>
                    <a:pt x="41138" y="0"/>
                  </a:cubicBezTo>
                  <a:close/>
                </a:path>
              </a:pathLst>
            </a:custGeom>
            <a:solidFill>
              <a:srgbClr val="FFEBC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2527859" cy="536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47829" y="3830779"/>
            <a:ext cx="9597965" cy="1924660"/>
            <a:chOff x="0" y="0"/>
            <a:chExt cx="2527859" cy="50690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27859" cy="506906"/>
            </a:xfrm>
            <a:custGeom>
              <a:avLst/>
              <a:gdLst/>
              <a:ahLst/>
              <a:cxnLst/>
              <a:rect l="l" t="t" r="r" b="b"/>
              <a:pathLst>
                <a:path w="2527859" h="506906">
                  <a:moveTo>
                    <a:pt x="41138" y="0"/>
                  </a:moveTo>
                  <a:lnTo>
                    <a:pt x="2486721" y="0"/>
                  </a:lnTo>
                  <a:cubicBezTo>
                    <a:pt x="2497632" y="0"/>
                    <a:pt x="2508095" y="4334"/>
                    <a:pt x="2515810" y="12049"/>
                  </a:cubicBezTo>
                  <a:cubicBezTo>
                    <a:pt x="2523525" y="19764"/>
                    <a:pt x="2527859" y="30227"/>
                    <a:pt x="2527859" y="41138"/>
                  </a:cubicBezTo>
                  <a:lnTo>
                    <a:pt x="2527859" y="465769"/>
                  </a:lnTo>
                  <a:cubicBezTo>
                    <a:pt x="2527859" y="476679"/>
                    <a:pt x="2523525" y="487143"/>
                    <a:pt x="2515810" y="494858"/>
                  </a:cubicBezTo>
                  <a:cubicBezTo>
                    <a:pt x="2508095" y="502572"/>
                    <a:pt x="2497632" y="506906"/>
                    <a:pt x="2486721" y="506906"/>
                  </a:cubicBezTo>
                  <a:lnTo>
                    <a:pt x="41138" y="506906"/>
                  </a:lnTo>
                  <a:cubicBezTo>
                    <a:pt x="30227" y="506906"/>
                    <a:pt x="19764" y="502572"/>
                    <a:pt x="12049" y="494858"/>
                  </a:cubicBezTo>
                  <a:cubicBezTo>
                    <a:pt x="4334" y="487143"/>
                    <a:pt x="0" y="476679"/>
                    <a:pt x="0" y="465769"/>
                  </a:cubicBezTo>
                  <a:lnTo>
                    <a:pt x="0" y="41138"/>
                  </a:lnTo>
                  <a:cubicBezTo>
                    <a:pt x="0" y="30227"/>
                    <a:pt x="4334" y="19764"/>
                    <a:pt x="12049" y="12049"/>
                  </a:cubicBezTo>
                  <a:cubicBezTo>
                    <a:pt x="19764" y="4334"/>
                    <a:pt x="30227" y="0"/>
                    <a:pt x="41138" y="0"/>
                  </a:cubicBezTo>
                  <a:close/>
                </a:path>
              </a:pathLst>
            </a:custGeom>
            <a:solidFill>
              <a:srgbClr val="FFEBC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2527859" cy="487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040956" y="6526881"/>
            <a:ext cx="9542856" cy="2156614"/>
            <a:chOff x="0" y="0"/>
            <a:chExt cx="2513345" cy="56799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13345" cy="567997"/>
            </a:xfrm>
            <a:custGeom>
              <a:avLst/>
              <a:gdLst/>
              <a:ahLst/>
              <a:cxnLst/>
              <a:rect l="l" t="t" r="r" b="b"/>
              <a:pathLst>
                <a:path w="2513345" h="567997">
                  <a:moveTo>
                    <a:pt x="41375" y="0"/>
                  </a:moveTo>
                  <a:lnTo>
                    <a:pt x="2471969" y="0"/>
                  </a:lnTo>
                  <a:cubicBezTo>
                    <a:pt x="2494820" y="0"/>
                    <a:pt x="2513345" y="18524"/>
                    <a:pt x="2513345" y="41375"/>
                  </a:cubicBezTo>
                  <a:lnTo>
                    <a:pt x="2513345" y="526622"/>
                  </a:lnTo>
                  <a:cubicBezTo>
                    <a:pt x="2513345" y="549473"/>
                    <a:pt x="2494820" y="567997"/>
                    <a:pt x="2471969" y="567997"/>
                  </a:cubicBezTo>
                  <a:lnTo>
                    <a:pt x="41375" y="567997"/>
                  </a:lnTo>
                  <a:cubicBezTo>
                    <a:pt x="18524" y="567997"/>
                    <a:pt x="0" y="549473"/>
                    <a:pt x="0" y="526622"/>
                  </a:cubicBezTo>
                  <a:lnTo>
                    <a:pt x="0" y="41375"/>
                  </a:lnTo>
                  <a:cubicBezTo>
                    <a:pt x="0" y="18524"/>
                    <a:pt x="18524" y="0"/>
                    <a:pt x="41375" y="0"/>
                  </a:cubicBezTo>
                  <a:close/>
                </a:path>
              </a:pathLst>
            </a:custGeom>
            <a:solidFill>
              <a:srgbClr val="FFEBC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2513345" cy="548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625713" y="1669090"/>
            <a:ext cx="5556624" cy="69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9"/>
              </a:lnSpc>
            </a:pPr>
            <a:r>
              <a:rPr lang="en-US" sz="2679" dirty="0">
                <a:solidFill>
                  <a:srgbClr val="FFFFFF"/>
                </a:solidFill>
                <a:latin typeface="Arimo Bold"/>
              </a:rPr>
              <a:t>УПРАВЛІННЯ У СПРАВАХ </a:t>
            </a:r>
            <a:r>
              <a:rPr lang="en-US" sz="2679" dirty="0" err="1">
                <a:solidFill>
                  <a:srgbClr val="FFFFFF"/>
                </a:solidFill>
                <a:latin typeface="Arimo Bold"/>
              </a:rPr>
              <a:t>СІМʼЇ</a:t>
            </a:r>
            <a:r>
              <a:rPr lang="en-US" sz="2679" dirty="0">
                <a:solidFill>
                  <a:srgbClr val="FFFFFF"/>
                </a:solidFill>
                <a:latin typeface="Arimo Bold"/>
              </a:rPr>
              <a:t>, МОЛОДІ ТА СПОРТУ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25713" y="4536689"/>
            <a:ext cx="5702716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dirty="0">
                <a:solidFill>
                  <a:srgbClr val="FFFFFF"/>
                </a:solidFill>
                <a:latin typeface="Kollektif Bold"/>
              </a:rPr>
              <a:t>ДЕПАРТАМЕНТ ОСВІТИ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96491" y="7246803"/>
            <a:ext cx="5702716" cy="53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rgbClr val="FFFFFF"/>
                </a:solidFill>
                <a:latin typeface="Kollektif Bold"/>
              </a:rPr>
              <a:t>УПРАВЛІННЯ КУЛЬТУРИ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229299" y="599373"/>
            <a:ext cx="9273397" cy="273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600" dirty="0" err="1">
                <a:solidFill>
                  <a:srgbClr val="000000"/>
                </a:solidFill>
                <a:latin typeface="Arimo"/>
              </a:rPr>
              <a:t>Спільно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з МКСЦ ЖМР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забезпечує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літній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період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202</a:t>
            </a:r>
            <a:r>
              <a:rPr lang="uk-UA" sz="2600" dirty="0">
                <a:solidFill>
                  <a:srgbClr val="000000"/>
                </a:solidFill>
                <a:latin typeface="Arimo"/>
              </a:rPr>
              <a:t>6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року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функціонування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таборів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організованого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дозвілля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інтерактивних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вуличних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форм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відпочинку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дітей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мікрорайонах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місцем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проживання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</a:t>
            </a:r>
            <a:r>
              <a:rPr lang="uk-UA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uk-UA" sz="2600" dirty="0" err="1">
                <a:solidFill>
                  <a:srgbClr val="000000"/>
                </a:solidFill>
                <a:latin typeface="Arimo"/>
              </a:rPr>
              <a:t>Кординація</a:t>
            </a:r>
            <a:r>
              <a:rPr lang="uk-UA" sz="2600" dirty="0">
                <a:solidFill>
                  <a:srgbClr val="000000"/>
                </a:solidFill>
                <a:latin typeface="Arimo"/>
              </a:rPr>
              <a:t> роботи щодо направлення на оздоровлення дітей громади за кошти державного бюджету</a:t>
            </a:r>
            <a:endParaRPr lang="en-US" sz="26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310415" y="3948284"/>
            <a:ext cx="8948885" cy="207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30"/>
              </a:lnSpc>
            </a:pPr>
            <a:r>
              <a:rPr lang="en-US" sz="2600" dirty="0">
                <a:solidFill>
                  <a:srgbClr val="000000"/>
                </a:solidFill>
                <a:latin typeface="Arimo"/>
              </a:rPr>
              <a:t>З </a:t>
            </a:r>
            <a:r>
              <a:rPr lang="uk-UA" sz="2600" dirty="0">
                <a:solidFill>
                  <a:srgbClr val="000000"/>
                </a:solidFill>
                <a:latin typeface="Arimo"/>
              </a:rPr>
              <a:t>08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червня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202</a:t>
            </a:r>
            <a:r>
              <a:rPr lang="uk-UA" sz="2600" dirty="0">
                <a:solidFill>
                  <a:srgbClr val="000000"/>
                </a:solidFill>
                <a:latin typeface="Arimo"/>
              </a:rPr>
              <a:t>6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року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упродовж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14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робочих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днів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базі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підпорядкованих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закладів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загальної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середньої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освіти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uk-UA" sz="2600" dirty="0">
                <a:solidFill>
                  <a:srgbClr val="000000"/>
                </a:solidFill>
                <a:latin typeface="Arimo"/>
              </a:rPr>
              <a:t>будуть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діят</a:t>
            </a:r>
            <a:r>
              <a:rPr lang="uk-UA" sz="2600" dirty="0">
                <a:solidFill>
                  <a:srgbClr val="000000"/>
                </a:solidFill>
                <a:latin typeface="Arimo"/>
              </a:rPr>
              <a:t>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пришкільні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табори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денним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перебуванням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харчуванням</a:t>
            </a:r>
            <a:endParaRPr lang="en-US" sz="26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330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35" name="TextBox 35"/>
          <p:cNvSpPr txBox="1"/>
          <p:nvPr/>
        </p:nvSpPr>
        <p:spPr>
          <a:xfrm>
            <a:off x="8241139" y="6962801"/>
            <a:ext cx="9273397" cy="135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600" dirty="0" err="1">
                <a:solidFill>
                  <a:srgbClr val="000000"/>
                </a:solidFill>
                <a:latin typeface="Arimo"/>
              </a:rPr>
              <a:t>Організовує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літній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період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дітей Житомирської міської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територіальної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громади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культурно-мистецький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відпочинок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базі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підпорядкованих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закладів</a:t>
            </a:r>
            <a:endParaRPr lang="en-US" sz="29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7328430" y="1995487"/>
            <a:ext cx="657473" cy="2907"/>
          </a:xfrm>
          <a:prstGeom prst="line">
            <a:avLst/>
          </a:prstGeom>
          <a:ln w="142875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7" name="AutoShape 37"/>
          <p:cNvSpPr/>
          <p:nvPr/>
        </p:nvSpPr>
        <p:spPr>
          <a:xfrm>
            <a:off x="7428701" y="4857977"/>
            <a:ext cx="738689" cy="0"/>
          </a:xfrm>
          <a:prstGeom prst="line">
            <a:avLst/>
          </a:prstGeom>
          <a:ln w="142875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8" name="AutoShape 38"/>
          <p:cNvSpPr/>
          <p:nvPr/>
        </p:nvSpPr>
        <p:spPr>
          <a:xfrm>
            <a:off x="7328429" y="7543856"/>
            <a:ext cx="907406" cy="0"/>
          </a:xfrm>
          <a:prstGeom prst="line">
            <a:avLst/>
          </a:prstGeom>
          <a:ln w="142875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3740" y="4259410"/>
            <a:ext cx="6596044" cy="1320161"/>
            <a:chOff x="0" y="0"/>
            <a:chExt cx="1737230" cy="34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7230" cy="347697"/>
            </a:xfrm>
            <a:custGeom>
              <a:avLst/>
              <a:gdLst/>
              <a:ahLst/>
              <a:cxnLst/>
              <a:rect l="l" t="t" r="r" b="b"/>
              <a:pathLst>
                <a:path w="1737230" h="347697">
                  <a:moveTo>
                    <a:pt x="59860" y="0"/>
                  </a:moveTo>
                  <a:lnTo>
                    <a:pt x="1677370" y="0"/>
                  </a:lnTo>
                  <a:cubicBezTo>
                    <a:pt x="1693246" y="0"/>
                    <a:pt x="1708471" y="6307"/>
                    <a:pt x="1719697" y="17533"/>
                  </a:cubicBezTo>
                  <a:cubicBezTo>
                    <a:pt x="1730923" y="28758"/>
                    <a:pt x="1737230" y="43984"/>
                    <a:pt x="1737230" y="59860"/>
                  </a:cubicBezTo>
                  <a:lnTo>
                    <a:pt x="1737230" y="287837"/>
                  </a:lnTo>
                  <a:cubicBezTo>
                    <a:pt x="1737230" y="303713"/>
                    <a:pt x="1730923" y="318938"/>
                    <a:pt x="1719697" y="330164"/>
                  </a:cubicBezTo>
                  <a:cubicBezTo>
                    <a:pt x="1708471" y="341390"/>
                    <a:pt x="1693246" y="347697"/>
                    <a:pt x="1677370" y="347697"/>
                  </a:cubicBezTo>
                  <a:lnTo>
                    <a:pt x="59860" y="347697"/>
                  </a:lnTo>
                  <a:cubicBezTo>
                    <a:pt x="43984" y="347697"/>
                    <a:pt x="28758" y="341390"/>
                    <a:pt x="17533" y="330164"/>
                  </a:cubicBezTo>
                  <a:cubicBezTo>
                    <a:pt x="6307" y="318938"/>
                    <a:pt x="0" y="303713"/>
                    <a:pt x="0" y="287837"/>
                  </a:cubicBezTo>
                  <a:lnTo>
                    <a:pt x="0" y="59860"/>
                  </a:lnTo>
                  <a:cubicBezTo>
                    <a:pt x="0" y="43984"/>
                    <a:pt x="6307" y="28758"/>
                    <a:pt x="17533" y="17533"/>
                  </a:cubicBezTo>
                  <a:cubicBezTo>
                    <a:pt x="28758" y="6307"/>
                    <a:pt x="43984" y="0"/>
                    <a:pt x="59860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737230" cy="328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7279161" y="6068739"/>
            <a:ext cx="1204439" cy="526005"/>
          </a:xfrm>
          <a:prstGeom prst="line">
            <a:avLst/>
          </a:prstGeom>
          <a:ln w="142875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6" name="Group 6"/>
          <p:cNvGrpSpPr/>
          <p:nvPr/>
        </p:nvGrpSpPr>
        <p:grpSpPr>
          <a:xfrm>
            <a:off x="1083809" y="5922471"/>
            <a:ext cx="6169952" cy="1174624"/>
            <a:chOff x="0" y="0"/>
            <a:chExt cx="1625008" cy="30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5008" cy="309366"/>
            </a:xfrm>
            <a:custGeom>
              <a:avLst/>
              <a:gdLst/>
              <a:ahLst/>
              <a:cxnLst/>
              <a:rect l="l" t="t" r="r" b="b"/>
              <a:pathLst>
                <a:path w="1625008" h="309366">
                  <a:moveTo>
                    <a:pt x="63994" y="0"/>
                  </a:moveTo>
                  <a:lnTo>
                    <a:pt x="1561014" y="0"/>
                  </a:lnTo>
                  <a:cubicBezTo>
                    <a:pt x="1577987" y="0"/>
                    <a:pt x="1594264" y="6742"/>
                    <a:pt x="1606265" y="18743"/>
                  </a:cubicBezTo>
                  <a:cubicBezTo>
                    <a:pt x="1618266" y="30744"/>
                    <a:pt x="1625008" y="47022"/>
                    <a:pt x="1625008" y="63994"/>
                  </a:cubicBezTo>
                  <a:lnTo>
                    <a:pt x="1625008" y="245372"/>
                  </a:lnTo>
                  <a:cubicBezTo>
                    <a:pt x="1625008" y="262345"/>
                    <a:pt x="1618266" y="278622"/>
                    <a:pt x="1606265" y="290623"/>
                  </a:cubicBezTo>
                  <a:cubicBezTo>
                    <a:pt x="1594264" y="302624"/>
                    <a:pt x="1577987" y="309366"/>
                    <a:pt x="1561014" y="309366"/>
                  </a:cubicBezTo>
                  <a:lnTo>
                    <a:pt x="63994" y="309366"/>
                  </a:lnTo>
                  <a:cubicBezTo>
                    <a:pt x="47022" y="309366"/>
                    <a:pt x="30744" y="302624"/>
                    <a:pt x="18743" y="290623"/>
                  </a:cubicBezTo>
                  <a:cubicBezTo>
                    <a:pt x="6742" y="278622"/>
                    <a:pt x="0" y="262345"/>
                    <a:pt x="0" y="245372"/>
                  </a:cubicBezTo>
                  <a:lnTo>
                    <a:pt x="0" y="63994"/>
                  </a:lnTo>
                  <a:cubicBezTo>
                    <a:pt x="0" y="47022"/>
                    <a:pt x="6742" y="30744"/>
                    <a:pt x="18743" y="18743"/>
                  </a:cubicBezTo>
                  <a:cubicBezTo>
                    <a:pt x="30744" y="6742"/>
                    <a:pt x="47022" y="0"/>
                    <a:pt x="63994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625008" cy="309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52"/>
                </a:lnSpc>
              </a:pPr>
              <a:r>
                <a:rPr lang="en-US" sz="3200" dirty="0">
                  <a:solidFill>
                    <a:srgbClr val="FFFFFF"/>
                  </a:solidFill>
                  <a:latin typeface="Arimo Bold"/>
                </a:rPr>
                <a:t>МІСЬКИЙ ЦЕНТР</a:t>
              </a:r>
            </a:p>
            <a:p>
              <a:pPr algn="ctr">
                <a:lnSpc>
                  <a:spcPts val="3552"/>
                </a:lnSpc>
              </a:pPr>
              <a:r>
                <a:rPr lang="en-US" sz="3200" dirty="0">
                  <a:solidFill>
                    <a:srgbClr val="FFFFFF"/>
                  </a:solidFill>
                  <a:latin typeface="Arimo Bold"/>
                </a:rPr>
                <a:t> СОЦІАЛЬНИХ СЛУЖБ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0040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38688" y="1992715"/>
            <a:ext cx="5386149" cy="1384148"/>
            <a:chOff x="0" y="0"/>
            <a:chExt cx="1418574" cy="3645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18574" cy="364549"/>
            </a:xfrm>
            <a:custGeom>
              <a:avLst/>
              <a:gdLst/>
              <a:ahLst/>
              <a:cxnLst/>
              <a:rect l="l" t="t" r="r" b="b"/>
              <a:pathLst>
                <a:path w="1418574" h="364549">
                  <a:moveTo>
                    <a:pt x="73306" y="0"/>
                  </a:moveTo>
                  <a:lnTo>
                    <a:pt x="1345268" y="0"/>
                  </a:lnTo>
                  <a:cubicBezTo>
                    <a:pt x="1364710" y="0"/>
                    <a:pt x="1383356" y="7723"/>
                    <a:pt x="1397103" y="21471"/>
                  </a:cubicBezTo>
                  <a:cubicBezTo>
                    <a:pt x="1410851" y="35218"/>
                    <a:pt x="1418574" y="53864"/>
                    <a:pt x="1418574" y="73306"/>
                  </a:cubicBezTo>
                  <a:lnTo>
                    <a:pt x="1418574" y="291243"/>
                  </a:lnTo>
                  <a:cubicBezTo>
                    <a:pt x="1418574" y="310685"/>
                    <a:pt x="1410851" y="329331"/>
                    <a:pt x="1397103" y="343078"/>
                  </a:cubicBezTo>
                  <a:cubicBezTo>
                    <a:pt x="1383356" y="356826"/>
                    <a:pt x="1364710" y="364549"/>
                    <a:pt x="1345268" y="364549"/>
                  </a:cubicBezTo>
                  <a:lnTo>
                    <a:pt x="73306" y="364549"/>
                  </a:lnTo>
                  <a:cubicBezTo>
                    <a:pt x="53864" y="364549"/>
                    <a:pt x="35218" y="356826"/>
                    <a:pt x="21471" y="343078"/>
                  </a:cubicBezTo>
                  <a:cubicBezTo>
                    <a:pt x="7723" y="329331"/>
                    <a:pt x="0" y="310685"/>
                    <a:pt x="0" y="291243"/>
                  </a:cubicBezTo>
                  <a:lnTo>
                    <a:pt x="0" y="73306"/>
                  </a:lnTo>
                  <a:cubicBezTo>
                    <a:pt x="0" y="53864"/>
                    <a:pt x="7723" y="35218"/>
                    <a:pt x="21471" y="21471"/>
                  </a:cubicBezTo>
                  <a:cubicBezTo>
                    <a:pt x="35218" y="7723"/>
                    <a:pt x="53864" y="0"/>
                    <a:pt x="73306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1418574" cy="355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18"/>
                </a:lnSpc>
              </a:pPr>
              <a:r>
                <a:rPr lang="en-US" sz="3800" dirty="0">
                  <a:solidFill>
                    <a:srgbClr val="FFFFFF"/>
                  </a:solidFill>
                  <a:latin typeface="Arimo Bold"/>
                </a:rPr>
                <a:t>СЛУЖБА У СПРАВАХ ДІТЕЙ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0800000">
            <a:off x="304800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5400000">
            <a:off x="1430380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514189" y="-1467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8329860" y="1537945"/>
            <a:ext cx="9729769" cy="2293687"/>
            <a:chOff x="0" y="0"/>
            <a:chExt cx="2562573" cy="6040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62573" cy="604099"/>
            </a:xfrm>
            <a:custGeom>
              <a:avLst/>
              <a:gdLst/>
              <a:ahLst/>
              <a:cxnLst/>
              <a:rect l="l" t="t" r="r" b="b"/>
              <a:pathLst>
                <a:path w="2562573" h="604099">
                  <a:moveTo>
                    <a:pt x="40580" y="0"/>
                  </a:moveTo>
                  <a:lnTo>
                    <a:pt x="2521992" y="0"/>
                  </a:lnTo>
                  <a:cubicBezTo>
                    <a:pt x="2532755" y="0"/>
                    <a:pt x="2543077" y="4275"/>
                    <a:pt x="2550687" y="11886"/>
                  </a:cubicBezTo>
                  <a:cubicBezTo>
                    <a:pt x="2558298" y="19496"/>
                    <a:pt x="2562573" y="29818"/>
                    <a:pt x="2562573" y="40580"/>
                  </a:cubicBezTo>
                  <a:lnTo>
                    <a:pt x="2562573" y="563518"/>
                  </a:lnTo>
                  <a:cubicBezTo>
                    <a:pt x="2562573" y="585930"/>
                    <a:pt x="2544404" y="604099"/>
                    <a:pt x="2521992" y="604099"/>
                  </a:cubicBezTo>
                  <a:lnTo>
                    <a:pt x="40580" y="604099"/>
                  </a:lnTo>
                  <a:cubicBezTo>
                    <a:pt x="29818" y="604099"/>
                    <a:pt x="19496" y="599823"/>
                    <a:pt x="11886" y="592213"/>
                  </a:cubicBezTo>
                  <a:cubicBezTo>
                    <a:pt x="4275" y="584603"/>
                    <a:pt x="0" y="574281"/>
                    <a:pt x="0" y="563518"/>
                  </a:cubicBezTo>
                  <a:lnTo>
                    <a:pt x="0" y="40580"/>
                  </a:lnTo>
                  <a:cubicBezTo>
                    <a:pt x="0" y="18168"/>
                    <a:pt x="18168" y="0"/>
                    <a:pt x="40580" y="0"/>
                  </a:cubicBezTo>
                  <a:close/>
                </a:path>
              </a:pathLst>
            </a:custGeom>
            <a:solidFill>
              <a:srgbClr val="FFEBC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2562573" cy="585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483600" y="4331740"/>
            <a:ext cx="9520237" cy="2945360"/>
            <a:chOff x="0" y="0"/>
            <a:chExt cx="2591259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91259" cy="812800"/>
            </a:xfrm>
            <a:custGeom>
              <a:avLst/>
              <a:gdLst/>
              <a:ahLst/>
              <a:cxnLst/>
              <a:rect l="l" t="t" r="r" b="b"/>
              <a:pathLst>
                <a:path w="2591259" h="812800">
                  <a:moveTo>
                    <a:pt x="40131" y="0"/>
                  </a:moveTo>
                  <a:lnTo>
                    <a:pt x="2551128" y="0"/>
                  </a:lnTo>
                  <a:cubicBezTo>
                    <a:pt x="2561771" y="0"/>
                    <a:pt x="2571979" y="4228"/>
                    <a:pt x="2579505" y="11754"/>
                  </a:cubicBezTo>
                  <a:cubicBezTo>
                    <a:pt x="2587031" y="19280"/>
                    <a:pt x="2591259" y="29488"/>
                    <a:pt x="2591259" y="40131"/>
                  </a:cubicBezTo>
                  <a:lnTo>
                    <a:pt x="2591259" y="772669"/>
                  </a:lnTo>
                  <a:cubicBezTo>
                    <a:pt x="2591259" y="783312"/>
                    <a:pt x="2587031" y="793520"/>
                    <a:pt x="2579505" y="801046"/>
                  </a:cubicBezTo>
                  <a:cubicBezTo>
                    <a:pt x="2571979" y="808572"/>
                    <a:pt x="2561771" y="812800"/>
                    <a:pt x="2551128" y="812800"/>
                  </a:cubicBezTo>
                  <a:lnTo>
                    <a:pt x="40131" y="812800"/>
                  </a:lnTo>
                  <a:cubicBezTo>
                    <a:pt x="29488" y="812800"/>
                    <a:pt x="19280" y="808572"/>
                    <a:pt x="11754" y="801046"/>
                  </a:cubicBezTo>
                  <a:cubicBezTo>
                    <a:pt x="4228" y="793520"/>
                    <a:pt x="0" y="783312"/>
                    <a:pt x="0" y="772669"/>
                  </a:cubicBezTo>
                  <a:lnTo>
                    <a:pt x="0" y="40131"/>
                  </a:lnTo>
                  <a:cubicBezTo>
                    <a:pt x="0" y="29488"/>
                    <a:pt x="4228" y="19280"/>
                    <a:pt x="11754" y="11754"/>
                  </a:cubicBezTo>
                  <a:cubicBezTo>
                    <a:pt x="19280" y="4228"/>
                    <a:pt x="29488" y="0"/>
                    <a:pt x="40131" y="0"/>
                  </a:cubicBezTo>
                  <a:close/>
                </a:path>
              </a:pathLst>
            </a:custGeom>
            <a:solidFill>
              <a:srgbClr val="FFEBCD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19050"/>
              <a:ext cx="2591259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12826" y="4447770"/>
            <a:ext cx="6911919" cy="93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3308">
                <a:solidFill>
                  <a:srgbClr val="FFFFFF"/>
                </a:solidFill>
                <a:latin typeface="Kollektif Bold"/>
              </a:rPr>
              <a:t>ДЕПАРТАМЕНТ СОЦІАЛЬНОЇ ПОЛІТИКИ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49313" y="1846589"/>
            <a:ext cx="9527550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700" dirty="0">
                <a:solidFill>
                  <a:srgbClr val="000000"/>
                </a:solidFill>
                <a:latin typeface="Arimo"/>
              </a:rPr>
              <a:t>Відпочинок та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оздоровлення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дітей,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які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перебувають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обліку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службі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причин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складних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життєвих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обставин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діти-сироти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діти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позбавленні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батьківського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піклування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рідних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дітей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батьків-вихователів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або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прийомних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батьків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671772" y="4527746"/>
            <a:ext cx="9411273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  <a:spcBef>
                <a:spcPct val="0"/>
              </a:spcBef>
            </a:pPr>
            <a:r>
              <a:rPr lang="en-US" sz="2700" dirty="0" err="1">
                <a:solidFill>
                  <a:srgbClr val="000000"/>
                </a:solidFill>
                <a:latin typeface="Arimo"/>
              </a:rPr>
              <a:t>Відпочинок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дітей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один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із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батьків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яких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загинув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пропав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безвісті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) у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районі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проведення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антитерористичних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операцій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бойових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дій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чи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збройних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конфліктів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або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помер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внаслідок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поранення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контузії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чи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каліцтва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перебуває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у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полоні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або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вважається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зниклим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безвісті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відповідно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до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діючого</a:t>
            </a:r>
            <a:r>
              <a:rPr lang="en-US" sz="27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</a:rPr>
              <a:t>законодавства</a:t>
            </a:r>
            <a:endParaRPr lang="en-US" sz="27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6924837" y="2684789"/>
            <a:ext cx="1524476" cy="0"/>
          </a:xfrm>
          <a:prstGeom prst="line">
            <a:avLst/>
          </a:prstGeom>
          <a:ln w="142875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5" name="AutoShape 35"/>
          <p:cNvSpPr/>
          <p:nvPr/>
        </p:nvSpPr>
        <p:spPr>
          <a:xfrm>
            <a:off x="7529784" y="5063456"/>
            <a:ext cx="1022603" cy="27479"/>
          </a:xfrm>
          <a:prstGeom prst="line">
            <a:avLst/>
          </a:prstGeom>
          <a:ln w="142875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02128F69-786F-4E36-11B3-4968049EED68}"/>
              </a:ext>
            </a:extLst>
          </p:cNvPr>
          <p:cNvGrpSpPr/>
          <p:nvPr/>
        </p:nvGrpSpPr>
        <p:grpSpPr>
          <a:xfrm>
            <a:off x="1348509" y="7995607"/>
            <a:ext cx="6304757" cy="1174624"/>
            <a:chOff x="29577" y="505873"/>
            <a:chExt cx="1660512" cy="309366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3AA74F34-8D99-0FF7-5B98-8C4B012DDBD5}"/>
                </a:ext>
              </a:extLst>
            </p:cNvPr>
            <p:cNvSpPr/>
            <p:nvPr/>
          </p:nvSpPr>
          <p:spPr>
            <a:xfrm>
              <a:off x="29577" y="505873"/>
              <a:ext cx="1625008" cy="309366"/>
            </a:xfrm>
            <a:custGeom>
              <a:avLst/>
              <a:gdLst/>
              <a:ahLst/>
              <a:cxnLst/>
              <a:rect l="l" t="t" r="r" b="b"/>
              <a:pathLst>
                <a:path w="1625008" h="309366">
                  <a:moveTo>
                    <a:pt x="63994" y="0"/>
                  </a:moveTo>
                  <a:lnTo>
                    <a:pt x="1561014" y="0"/>
                  </a:lnTo>
                  <a:cubicBezTo>
                    <a:pt x="1577987" y="0"/>
                    <a:pt x="1594264" y="6742"/>
                    <a:pt x="1606265" y="18743"/>
                  </a:cubicBezTo>
                  <a:cubicBezTo>
                    <a:pt x="1618266" y="30744"/>
                    <a:pt x="1625008" y="47022"/>
                    <a:pt x="1625008" y="63994"/>
                  </a:cubicBezTo>
                  <a:lnTo>
                    <a:pt x="1625008" y="245372"/>
                  </a:lnTo>
                  <a:cubicBezTo>
                    <a:pt x="1625008" y="262345"/>
                    <a:pt x="1618266" y="278622"/>
                    <a:pt x="1606265" y="290623"/>
                  </a:cubicBezTo>
                  <a:cubicBezTo>
                    <a:pt x="1594264" y="302624"/>
                    <a:pt x="1577987" y="309366"/>
                    <a:pt x="1561014" y="309366"/>
                  </a:cubicBezTo>
                  <a:lnTo>
                    <a:pt x="63994" y="309366"/>
                  </a:lnTo>
                  <a:cubicBezTo>
                    <a:pt x="47022" y="309366"/>
                    <a:pt x="30744" y="302624"/>
                    <a:pt x="18743" y="290623"/>
                  </a:cubicBezTo>
                  <a:cubicBezTo>
                    <a:pt x="6742" y="278622"/>
                    <a:pt x="0" y="262345"/>
                    <a:pt x="0" y="245372"/>
                  </a:cubicBezTo>
                  <a:lnTo>
                    <a:pt x="0" y="63994"/>
                  </a:lnTo>
                  <a:cubicBezTo>
                    <a:pt x="0" y="47022"/>
                    <a:pt x="6742" y="30744"/>
                    <a:pt x="18743" y="18743"/>
                  </a:cubicBezTo>
                  <a:cubicBezTo>
                    <a:pt x="30744" y="6742"/>
                    <a:pt x="47022" y="0"/>
                    <a:pt x="63994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4877702D-2988-66BA-32E7-37B12CFF6062}"/>
                </a:ext>
              </a:extLst>
            </p:cNvPr>
            <p:cNvSpPr txBox="1"/>
            <p:nvPr/>
          </p:nvSpPr>
          <p:spPr>
            <a:xfrm>
              <a:off x="65081" y="505873"/>
              <a:ext cx="1625008" cy="309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52"/>
                </a:lnSpc>
              </a:pPr>
              <a:r>
                <a:rPr lang="uk-UA" sz="3200" dirty="0">
                  <a:solidFill>
                    <a:srgbClr val="FFFFFF"/>
                  </a:solidFill>
                  <a:latin typeface="Arimo Bold"/>
                </a:rPr>
                <a:t>Управління у справах ветеранів війни </a:t>
              </a:r>
              <a:endParaRPr lang="en-US" sz="3200" dirty="0">
                <a:solidFill>
                  <a:srgbClr val="FFFFFF"/>
                </a:solidFill>
                <a:latin typeface="Arimo Bold"/>
              </a:endParaRPr>
            </a:p>
          </p:txBody>
        </p:sp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F8A6F0B4-B143-1A5A-E2CA-BEB207C73170}"/>
              </a:ext>
            </a:extLst>
          </p:cNvPr>
          <p:cNvGrpSpPr/>
          <p:nvPr/>
        </p:nvGrpSpPr>
        <p:grpSpPr>
          <a:xfrm>
            <a:off x="8476343" y="8013138"/>
            <a:ext cx="9802132" cy="1313835"/>
            <a:chOff x="0" y="0"/>
            <a:chExt cx="2591259" cy="812800"/>
          </a:xfrm>
        </p:grpSpPr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69C3839-704E-D860-47CA-355E2EFA0BF5}"/>
                </a:ext>
              </a:extLst>
            </p:cNvPr>
            <p:cNvSpPr/>
            <p:nvPr/>
          </p:nvSpPr>
          <p:spPr>
            <a:xfrm>
              <a:off x="0" y="0"/>
              <a:ext cx="2591259" cy="812800"/>
            </a:xfrm>
            <a:custGeom>
              <a:avLst/>
              <a:gdLst/>
              <a:ahLst/>
              <a:cxnLst/>
              <a:rect l="l" t="t" r="r" b="b"/>
              <a:pathLst>
                <a:path w="2591259" h="812800">
                  <a:moveTo>
                    <a:pt x="40131" y="0"/>
                  </a:moveTo>
                  <a:lnTo>
                    <a:pt x="2551128" y="0"/>
                  </a:lnTo>
                  <a:cubicBezTo>
                    <a:pt x="2561771" y="0"/>
                    <a:pt x="2571979" y="4228"/>
                    <a:pt x="2579505" y="11754"/>
                  </a:cubicBezTo>
                  <a:cubicBezTo>
                    <a:pt x="2587031" y="19280"/>
                    <a:pt x="2591259" y="29488"/>
                    <a:pt x="2591259" y="40131"/>
                  </a:cubicBezTo>
                  <a:lnTo>
                    <a:pt x="2591259" y="772669"/>
                  </a:lnTo>
                  <a:cubicBezTo>
                    <a:pt x="2591259" y="783312"/>
                    <a:pt x="2587031" y="793520"/>
                    <a:pt x="2579505" y="801046"/>
                  </a:cubicBezTo>
                  <a:cubicBezTo>
                    <a:pt x="2571979" y="808572"/>
                    <a:pt x="2561771" y="812800"/>
                    <a:pt x="2551128" y="812800"/>
                  </a:cubicBezTo>
                  <a:lnTo>
                    <a:pt x="40131" y="812800"/>
                  </a:lnTo>
                  <a:cubicBezTo>
                    <a:pt x="29488" y="812800"/>
                    <a:pt x="19280" y="808572"/>
                    <a:pt x="11754" y="801046"/>
                  </a:cubicBezTo>
                  <a:cubicBezTo>
                    <a:pt x="4228" y="793520"/>
                    <a:pt x="0" y="783312"/>
                    <a:pt x="0" y="772669"/>
                  </a:cubicBezTo>
                  <a:lnTo>
                    <a:pt x="0" y="40131"/>
                  </a:lnTo>
                  <a:cubicBezTo>
                    <a:pt x="0" y="29488"/>
                    <a:pt x="4228" y="19280"/>
                    <a:pt x="11754" y="11754"/>
                  </a:cubicBezTo>
                  <a:cubicBezTo>
                    <a:pt x="19280" y="4228"/>
                    <a:pt x="29488" y="0"/>
                    <a:pt x="40131" y="0"/>
                  </a:cubicBezTo>
                  <a:close/>
                </a:path>
              </a:pathLst>
            </a:custGeom>
            <a:solidFill>
              <a:srgbClr val="FFEBCD"/>
            </a:solidFill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C941969A-36A3-A18E-D64D-D3F379823445}"/>
                </a:ext>
              </a:extLst>
            </p:cNvPr>
            <p:cNvSpPr txBox="1"/>
            <p:nvPr/>
          </p:nvSpPr>
          <p:spPr>
            <a:xfrm>
              <a:off x="0" y="19050"/>
              <a:ext cx="2591259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0F12096-3C74-67EB-BDE3-D0D7AFE69C44}"/>
              </a:ext>
            </a:extLst>
          </p:cNvPr>
          <p:cNvSpPr txBox="1"/>
          <p:nvPr/>
        </p:nvSpPr>
        <p:spPr>
          <a:xfrm>
            <a:off x="8750981" y="8085287"/>
            <a:ext cx="9252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Ведення обліку та направлення на оздоровлення дітей учасників бойових дій 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D004ADB9-2996-AFC8-6F14-C3FC7E2901B5}"/>
              </a:ext>
            </a:extLst>
          </p:cNvPr>
          <p:cNvSpPr/>
          <p:nvPr/>
        </p:nvSpPr>
        <p:spPr>
          <a:xfrm flipV="1">
            <a:off x="7467333" y="8508923"/>
            <a:ext cx="1134937" cy="20051"/>
          </a:xfrm>
          <a:prstGeom prst="line">
            <a:avLst/>
          </a:prstGeom>
          <a:ln w="142875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7692" y="361139"/>
            <a:ext cx="7058393" cy="970334"/>
            <a:chOff x="0" y="0"/>
            <a:chExt cx="1859001" cy="255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9000" cy="255561"/>
            </a:xfrm>
            <a:custGeom>
              <a:avLst/>
              <a:gdLst/>
              <a:ahLst/>
              <a:cxnLst/>
              <a:rect l="l" t="t" r="r" b="b"/>
              <a:pathLst>
                <a:path w="1859000" h="255561">
                  <a:moveTo>
                    <a:pt x="54842" y="0"/>
                  </a:moveTo>
                  <a:lnTo>
                    <a:pt x="1804158" y="0"/>
                  </a:lnTo>
                  <a:cubicBezTo>
                    <a:pt x="1834447" y="0"/>
                    <a:pt x="1859000" y="24554"/>
                    <a:pt x="1859000" y="54842"/>
                  </a:cubicBezTo>
                  <a:lnTo>
                    <a:pt x="1859000" y="200719"/>
                  </a:lnTo>
                  <a:cubicBezTo>
                    <a:pt x="1859000" y="215264"/>
                    <a:pt x="1853223" y="229214"/>
                    <a:pt x="1842938" y="239498"/>
                  </a:cubicBezTo>
                  <a:cubicBezTo>
                    <a:pt x="1832653" y="249783"/>
                    <a:pt x="1818704" y="255561"/>
                    <a:pt x="1804158" y="255561"/>
                  </a:cubicBezTo>
                  <a:lnTo>
                    <a:pt x="54842" y="255561"/>
                  </a:lnTo>
                  <a:cubicBezTo>
                    <a:pt x="40297" y="255561"/>
                    <a:pt x="26348" y="249783"/>
                    <a:pt x="16063" y="239498"/>
                  </a:cubicBezTo>
                  <a:cubicBezTo>
                    <a:pt x="5778" y="229214"/>
                    <a:pt x="0" y="215264"/>
                    <a:pt x="0" y="200719"/>
                  </a:cubicBezTo>
                  <a:lnTo>
                    <a:pt x="0" y="54842"/>
                  </a:lnTo>
                  <a:cubicBezTo>
                    <a:pt x="0" y="40297"/>
                    <a:pt x="5778" y="26348"/>
                    <a:pt x="16063" y="16063"/>
                  </a:cubicBezTo>
                  <a:cubicBezTo>
                    <a:pt x="26348" y="5778"/>
                    <a:pt x="40297" y="0"/>
                    <a:pt x="54842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859001" cy="3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  <a:spcBef>
                  <a:spcPct val="0"/>
                </a:spcBef>
              </a:pPr>
              <a:r>
                <a:rPr lang="en-US" sz="4499">
                  <a:solidFill>
                    <a:srgbClr val="FFFFFF"/>
                  </a:solidFill>
                  <a:latin typeface="Canva Sans"/>
                </a:rPr>
                <a:t>ДЕПАРТАМЕНТ ОСВІТИ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1674356" y="7243143"/>
            <a:ext cx="7415398" cy="3565095"/>
            <a:chOff x="0" y="0"/>
            <a:chExt cx="660400" cy="317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0580404" y="2019298"/>
            <a:ext cx="7102280" cy="4876802"/>
            <a:chOff x="0" y="-12262"/>
            <a:chExt cx="1870559" cy="6675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559" cy="655321"/>
            </a:xfrm>
            <a:custGeom>
              <a:avLst/>
              <a:gdLst/>
              <a:ahLst/>
              <a:cxnLst/>
              <a:rect l="l" t="t" r="r" b="b"/>
              <a:pathLst>
                <a:path w="1870559" h="655321">
                  <a:moveTo>
                    <a:pt x="54503" y="0"/>
                  </a:moveTo>
                  <a:lnTo>
                    <a:pt x="1816056" y="0"/>
                  </a:lnTo>
                  <a:cubicBezTo>
                    <a:pt x="1846157" y="0"/>
                    <a:pt x="1870559" y="24402"/>
                    <a:pt x="1870559" y="54503"/>
                  </a:cubicBezTo>
                  <a:lnTo>
                    <a:pt x="1870559" y="600818"/>
                  </a:lnTo>
                  <a:cubicBezTo>
                    <a:pt x="1870559" y="630919"/>
                    <a:pt x="1846157" y="655321"/>
                    <a:pt x="1816056" y="655321"/>
                  </a:cubicBezTo>
                  <a:lnTo>
                    <a:pt x="54503" y="655321"/>
                  </a:lnTo>
                  <a:cubicBezTo>
                    <a:pt x="40048" y="655321"/>
                    <a:pt x="26185" y="649578"/>
                    <a:pt x="15964" y="639357"/>
                  </a:cubicBezTo>
                  <a:cubicBezTo>
                    <a:pt x="5742" y="629136"/>
                    <a:pt x="0" y="615273"/>
                    <a:pt x="0" y="600818"/>
                  </a:cubicBezTo>
                  <a:lnTo>
                    <a:pt x="0" y="54503"/>
                  </a:lnTo>
                  <a:cubicBezTo>
                    <a:pt x="0" y="24402"/>
                    <a:pt x="24402" y="0"/>
                    <a:pt x="545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3209" y="-12262"/>
              <a:ext cx="1725945" cy="667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619"/>
                </a:lnSpc>
                <a:spcBef>
                  <a:spcPct val="0"/>
                </a:spcBef>
              </a:pPr>
              <a:r>
                <a:rPr lang="uk-UA" sz="3299" dirty="0">
                  <a:solidFill>
                    <a:srgbClr val="FFFFFF"/>
                  </a:solidFill>
                  <a:latin typeface="Arimo"/>
                </a:rPr>
                <a:t>На базі закладів загальної середньої освіти планується функціонування пришкільних таборів з денним перебуванням та харчуванням.</a:t>
              </a:r>
            </a:p>
            <a:p>
              <a:pPr>
                <a:lnSpc>
                  <a:spcPts val="4619"/>
                </a:lnSpc>
                <a:spcBef>
                  <a:spcPct val="0"/>
                </a:spcBef>
              </a:pPr>
              <a:r>
                <a:rPr lang="uk-UA" sz="3299" dirty="0">
                  <a:solidFill>
                    <a:srgbClr val="FFFFFF"/>
                  </a:solidFill>
                  <a:latin typeface="Arimo"/>
                </a:rPr>
                <a:t>Вартість харчування на 1 дитину в день: 153,00 грн.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491375" y="4781848"/>
            <a:ext cx="8183937" cy="4011873"/>
            <a:chOff x="0" y="-95250"/>
            <a:chExt cx="2216432" cy="10566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16432" cy="961375"/>
            </a:xfrm>
            <a:custGeom>
              <a:avLst/>
              <a:gdLst/>
              <a:ahLst/>
              <a:cxnLst/>
              <a:rect l="l" t="t" r="r" b="b"/>
              <a:pathLst>
                <a:path w="2216432" h="961375">
                  <a:moveTo>
                    <a:pt x="45998" y="0"/>
                  </a:moveTo>
                  <a:lnTo>
                    <a:pt x="2170434" y="0"/>
                  </a:lnTo>
                  <a:cubicBezTo>
                    <a:pt x="2195838" y="0"/>
                    <a:pt x="2216432" y="20594"/>
                    <a:pt x="2216432" y="45998"/>
                  </a:cubicBezTo>
                  <a:lnTo>
                    <a:pt x="2216432" y="915377"/>
                  </a:lnTo>
                  <a:cubicBezTo>
                    <a:pt x="2216432" y="940781"/>
                    <a:pt x="2195838" y="961375"/>
                    <a:pt x="2170434" y="961375"/>
                  </a:cubicBezTo>
                  <a:lnTo>
                    <a:pt x="45998" y="961375"/>
                  </a:lnTo>
                  <a:cubicBezTo>
                    <a:pt x="33799" y="961375"/>
                    <a:pt x="22099" y="956529"/>
                    <a:pt x="13472" y="947903"/>
                  </a:cubicBezTo>
                  <a:cubicBezTo>
                    <a:pt x="4846" y="939276"/>
                    <a:pt x="0" y="927577"/>
                    <a:pt x="0" y="915377"/>
                  </a:cubicBezTo>
                  <a:lnTo>
                    <a:pt x="0" y="45998"/>
                  </a:lnTo>
                  <a:cubicBezTo>
                    <a:pt x="0" y="33799"/>
                    <a:pt x="4846" y="22099"/>
                    <a:pt x="13472" y="13472"/>
                  </a:cubicBezTo>
                  <a:cubicBezTo>
                    <a:pt x="22099" y="4846"/>
                    <a:pt x="33799" y="0"/>
                    <a:pt x="4599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31137" y="-95250"/>
              <a:ext cx="2185295" cy="105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619"/>
                </a:lnSpc>
                <a:spcBef>
                  <a:spcPct val="0"/>
                </a:spcBef>
              </a:pP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На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базі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ліцеїв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будуть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функціонувати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загон</a:t>
              </a:r>
              <a:r>
                <a:rPr lang="uk-UA" sz="3299" dirty="0">
                  <a:solidFill>
                    <a:srgbClr val="FFFFFF"/>
                  </a:solidFill>
                  <a:latin typeface="Arimo"/>
                </a:rPr>
                <a:t>и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різнопрофільного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спрямування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 (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філологічні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математичні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біологічні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інформаційні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dirty="0" err="1">
                  <a:solidFill>
                    <a:srgbClr val="FFFFFF"/>
                  </a:solidFill>
                  <a:latin typeface="Arimo"/>
                </a:rPr>
                <a:t>спортивні</a:t>
              </a:r>
              <a:r>
                <a:rPr lang="en-US" sz="3299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ru-RU" sz="3600" dirty="0" err="1">
                  <a:solidFill>
                    <a:schemeClr val="bg1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туристично-краєзнавчі</a:t>
              </a:r>
              <a:r>
                <a:rPr lang="ru-RU" sz="3600" dirty="0">
                  <a:solidFill>
                    <a:schemeClr val="bg1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, </a:t>
              </a:r>
              <a:r>
                <a:rPr lang="ru-RU" sz="3600" dirty="0" err="1">
                  <a:solidFill>
                    <a:schemeClr val="bg1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творчі</a:t>
              </a:r>
              <a:r>
                <a:rPr lang="ru-RU" sz="3600" dirty="0">
                  <a:solidFill>
                    <a:schemeClr val="bg1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, </a:t>
              </a:r>
              <a:r>
                <a:rPr lang="ru-RU" sz="3600" dirty="0" err="1">
                  <a:solidFill>
                    <a:schemeClr val="bg1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національно-патріотичні</a:t>
              </a:r>
              <a:r>
                <a:rPr lang="en-US" sz="3299" dirty="0">
                  <a:solidFill>
                    <a:schemeClr val="bg1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). 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 flipV="1">
            <a:off x="8675312" y="5905500"/>
            <a:ext cx="1905092" cy="0"/>
          </a:xfrm>
          <a:prstGeom prst="line">
            <a:avLst/>
          </a:prstGeom>
          <a:ln w="152400" cap="flat">
            <a:solidFill>
              <a:srgbClr val="8CA9AD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E3C928-B68B-219C-E569-982496BDEF54}"/>
              </a:ext>
            </a:extLst>
          </p:cNvPr>
          <p:cNvSpPr txBox="1"/>
          <p:nvPr/>
        </p:nvSpPr>
        <p:spPr>
          <a:xfrm>
            <a:off x="1263170" y="2231972"/>
            <a:ext cx="6019800" cy="215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32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ПРИШКІЛЬНІ ТАБОРИ</a:t>
            </a:r>
            <a:endParaRPr lang="uk-UA" sz="32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ctr">
              <a:lnSpc>
                <a:spcPts val="4144"/>
              </a:lnSpc>
            </a:pPr>
            <a:r>
              <a:rPr lang="uk-UA" sz="32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будуть функціонувати </a:t>
            </a:r>
            <a:endParaRPr lang="en-US" sz="32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ctr">
              <a:lnSpc>
                <a:spcPts val="4144"/>
              </a:lnSpc>
            </a:pPr>
            <a:r>
              <a:rPr lang="en-US" sz="32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З </a:t>
            </a:r>
            <a:r>
              <a:rPr lang="uk-UA" sz="32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8</a:t>
            </a:r>
            <a:r>
              <a:rPr lang="en-US" sz="32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ЧЕРВНЯ ПО 2</a:t>
            </a:r>
            <a:r>
              <a:rPr lang="uk-UA" sz="32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ЧЕРВНЯ</a:t>
            </a:r>
            <a:r>
              <a:rPr lang="uk-UA" sz="32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(14 робочих днів)</a:t>
            </a:r>
            <a:endParaRPr lang="en-US" sz="32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689C-57D1-1CAF-05AA-B93220EF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C8B0C59-AC4B-2264-B819-38F68B2FD51B}"/>
              </a:ext>
            </a:extLst>
          </p:cNvPr>
          <p:cNvGrpSpPr/>
          <p:nvPr/>
        </p:nvGrpSpPr>
        <p:grpSpPr>
          <a:xfrm>
            <a:off x="5377692" y="361139"/>
            <a:ext cx="7058393" cy="970334"/>
            <a:chOff x="0" y="0"/>
            <a:chExt cx="1859001" cy="255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A623DDD-AACE-19E5-99B5-AC5087BC4030}"/>
                </a:ext>
              </a:extLst>
            </p:cNvPr>
            <p:cNvSpPr/>
            <p:nvPr/>
          </p:nvSpPr>
          <p:spPr>
            <a:xfrm>
              <a:off x="0" y="0"/>
              <a:ext cx="1859000" cy="255561"/>
            </a:xfrm>
            <a:custGeom>
              <a:avLst/>
              <a:gdLst/>
              <a:ahLst/>
              <a:cxnLst/>
              <a:rect l="l" t="t" r="r" b="b"/>
              <a:pathLst>
                <a:path w="1859000" h="255561">
                  <a:moveTo>
                    <a:pt x="54842" y="0"/>
                  </a:moveTo>
                  <a:lnTo>
                    <a:pt x="1804158" y="0"/>
                  </a:lnTo>
                  <a:cubicBezTo>
                    <a:pt x="1834447" y="0"/>
                    <a:pt x="1859000" y="24554"/>
                    <a:pt x="1859000" y="54842"/>
                  </a:cubicBezTo>
                  <a:lnTo>
                    <a:pt x="1859000" y="200719"/>
                  </a:lnTo>
                  <a:cubicBezTo>
                    <a:pt x="1859000" y="215264"/>
                    <a:pt x="1853223" y="229214"/>
                    <a:pt x="1842938" y="239498"/>
                  </a:cubicBezTo>
                  <a:cubicBezTo>
                    <a:pt x="1832653" y="249783"/>
                    <a:pt x="1818704" y="255561"/>
                    <a:pt x="1804158" y="255561"/>
                  </a:cubicBezTo>
                  <a:lnTo>
                    <a:pt x="54842" y="255561"/>
                  </a:lnTo>
                  <a:cubicBezTo>
                    <a:pt x="40297" y="255561"/>
                    <a:pt x="26348" y="249783"/>
                    <a:pt x="16063" y="239498"/>
                  </a:cubicBezTo>
                  <a:cubicBezTo>
                    <a:pt x="5778" y="229214"/>
                    <a:pt x="0" y="215264"/>
                    <a:pt x="0" y="200719"/>
                  </a:cubicBezTo>
                  <a:lnTo>
                    <a:pt x="0" y="54842"/>
                  </a:lnTo>
                  <a:cubicBezTo>
                    <a:pt x="0" y="40297"/>
                    <a:pt x="5778" y="26348"/>
                    <a:pt x="16063" y="16063"/>
                  </a:cubicBezTo>
                  <a:cubicBezTo>
                    <a:pt x="26348" y="5778"/>
                    <a:pt x="40297" y="0"/>
                    <a:pt x="54842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890C90E-AF5D-A319-7C94-DA9AAEA3A776}"/>
                </a:ext>
              </a:extLst>
            </p:cNvPr>
            <p:cNvSpPr txBox="1"/>
            <p:nvPr/>
          </p:nvSpPr>
          <p:spPr>
            <a:xfrm>
              <a:off x="0" y="-76200"/>
              <a:ext cx="1859001" cy="3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  <a:spcBef>
                  <a:spcPct val="0"/>
                </a:spcBef>
              </a:pPr>
              <a:r>
                <a:rPr lang="uk-UA" sz="4499" dirty="0">
                  <a:solidFill>
                    <a:srgbClr val="FFFFFF"/>
                  </a:solidFill>
                  <a:latin typeface="Canva Sans"/>
                </a:rPr>
                <a:t>УПРАВЛІННЯ КУЛЬТУРИ</a:t>
              </a:r>
              <a:endParaRPr lang="en-US" sz="4499" dirty="0">
                <a:solidFill>
                  <a:srgbClr val="FFFFFF"/>
                </a:solidFill>
                <a:latin typeface="Canva San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6571A84-385E-BBC6-99FD-0EBD379C03BA}"/>
              </a:ext>
            </a:extLst>
          </p:cNvPr>
          <p:cNvGrpSpPr/>
          <p:nvPr/>
        </p:nvGrpSpPr>
        <p:grpSpPr>
          <a:xfrm rot="-2700000">
            <a:off x="11674356" y="7243143"/>
            <a:ext cx="7415398" cy="3565095"/>
            <a:chOff x="0" y="0"/>
            <a:chExt cx="660400" cy="3175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1A46EE-60D5-8D6A-E907-9E524F32F3C0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5B3074A-6506-3F53-57BB-976DE912DA49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90C25C9A-1B31-6FAC-8E2D-684D9A2F6A28}"/>
              </a:ext>
            </a:extLst>
          </p:cNvPr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14F8948-C449-E774-CA0C-D6AFDA3F1C4E}"/>
              </a:ext>
            </a:extLst>
          </p:cNvPr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1438531-E3BB-37F7-F5A9-8DF5F98458F2}"/>
              </a:ext>
            </a:extLst>
          </p:cNvPr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9458B26-85F7-BE3B-985A-9CFEDA5B6749}"/>
              </a:ext>
            </a:extLst>
          </p:cNvPr>
          <p:cNvGrpSpPr/>
          <p:nvPr/>
        </p:nvGrpSpPr>
        <p:grpSpPr>
          <a:xfrm>
            <a:off x="7696200" y="2019297"/>
            <a:ext cx="10022310" cy="7162803"/>
            <a:chOff x="6834" y="-12262"/>
            <a:chExt cx="1870559" cy="66758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6EF7ACF-8B86-2BEB-7F6B-E80F75285171}"/>
                </a:ext>
              </a:extLst>
            </p:cNvPr>
            <p:cNvSpPr/>
            <p:nvPr/>
          </p:nvSpPr>
          <p:spPr>
            <a:xfrm>
              <a:off x="6834" y="0"/>
              <a:ext cx="1870559" cy="655321"/>
            </a:xfrm>
            <a:custGeom>
              <a:avLst/>
              <a:gdLst/>
              <a:ahLst/>
              <a:cxnLst/>
              <a:rect l="l" t="t" r="r" b="b"/>
              <a:pathLst>
                <a:path w="1870559" h="655321">
                  <a:moveTo>
                    <a:pt x="54503" y="0"/>
                  </a:moveTo>
                  <a:lnTo>
                    <a:pt x="1816056" y="0"/>
                  </a:lnTo>
                  <a:cubicBezTo>
                    <a:pt x="1846157" y="0"/>
                    <a:pt x="1870559" y="24402"/>
                    <a:pt x="1870559" y="54503"/>
                  </a:cubicBezTo>
                  <a:lnTo>
                    <a:pt x="1870559" y="600818"/>
                  </a:lnTo>
                  <a:cubicBezTo>
                    <a:pt x="1870559" y="630919"/>
                    <a:pt x="1846157" y="655321"/>
                    <a:pt x="1816056" y="655321"/>
                  </a:cubicBezTo>
                  <a:lnTo>
                    <a:pt x="54503" y="655321"/>
                  </a:lnTo>
                  <a:cubicBezTo>
                    <a:pt x="40048" y="655321"/>
                    <a:pt x="26185" y="649578"/>
                    <a:pt x="15964" y="639357"/>
                  </a:cubicBezTo>
                  <a:cubicBezTo>
                    <a:pt x="5742" y="629136"/>
                    <a:pt x="0" y="615273"/>
                    <a:pt x="0" y="600818"/>
                  </a:cubicBezTo>
                  <a:lnTo>
                    <a:pt x="0" y="54503"/>
                  </a:lnTo>
                  <a:cubicBezTo>
                    <a:pt x="0" y="24402"/>
                    <a:pt x="24402" y="0"/>
                    <a:pt x="545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5EF49A2-5B16-02A9-6DAC-D1674D1B4BE8}"/>
                </a:ext>
              </a:extLst>
            </p:cNvPr>
            <p:cNvSpPr txBox="1"/>
            <p:nvPr/>
          </p:nvSpPr>
          <p:spPr>
            <a:xfrm>
              <a:off x="63209" y="-12262"/>
              <a:ext cx="1725945" cy="667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57200" indent="-457200">
                <a:lnSpc>
                  <a:spcPts val="461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uk-UA" sz="3299" dirty="0">
                <a:solidFill>
                  <a:srgbClr val="FFFFFF"/>
                </a:solidFill>
                <a:latin typeface="Arimo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FAEB3F-93ED-635E-C939-AA4850EA9EBF}"/>
              </a:ext>
            </a:extLst>
          </p:cNvPr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46AD916-DD21-F2BA-8131-0FC26161DD78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0108668-3583-5CF6-0F96-4A0E9B20137E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>
            <a:extLst>
              <a:ext uri="{FF2B5EF4-FFF2-40B4-BE49-F238E27FC236}">
                <a16:creationId xmlns:a16="http://schemas.microsoft.com/office/drawing/2014/main" id="{6BB0D376-ACE9-BCC8-538B-DC63CF21C353}"/>
              </a:ext>
            </a:extLst>
          </p:cNvPr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FED31BEE-F1C4-1C13-120A-D8A6EA1552D5}"/>
              </a:ext>
            </a:extLst>
          </p:cNvPr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6AD37537-2BE0-0D16-18C1-13BDF9653CA9}"/>
              </a:ext>
            </a:extLst>
          </p:cNvPr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D8B2601E-AFDF-C667-D23D-8C7441861E69}"/>
              </a:ext>
            </a:extLst>
          </p:cNvPr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98C6050D-F38A-A7B0-7A6F-CCA633B737D6}"/>
              </a:ext>
            </a:extLst>
          </p:cNvPr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6F85C1B3-9B8D-2868-0FAF-9EA84A5B71EC}"/>
              </a:ext>
            </a:extLst>
          </p:cNvPr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0FA1F672-BB85-4649-80D4-1BB0801A2858}"/>
              </a:ext>
            </a:extLst>
          </p:cNvPr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B0AB579-210C-1174-7B91-E4EAE5105662}"/>
              </a:ext>
            </a:extLst>
          </p:cNvPr>
          <p:cNvGrpSpPr/>
          <p:nvPr/>
        </p:nvGrpSpPr>
        <p:grpSpPr>
          <a:xfrm>
            <a:off x="890118" y="2794472"/>
            <a:ext cx="5185216" cy="4011873"/>
            <a:chOff x="30540" y="-80459"/>
            <a:chExt cx="2216432" cy="1056625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67E732D-4514-582E-3705-7B5A8ADAD550}"/>
                </a:ext>
              </a:extLst>
            </p:cNvPr>
            <p:cNvSpPr/>
            <p:nvPr/>
          </p:nvSpPr>
          <p:spPr>
            <a:xfrm>
              <a:off x="30540" y="14791"/>
              <a:ext cx="2216432" cy="961375"/>
            </a:xfrm>
            <a:custGeom>
              <a:avLst/>
              <a:gdLst/>
              <a:ahLst/>
              <a:cxnLst/>
              <a:rect l="l" t="t" r="r" b="b"/>
              <a:pathLst>
                <a:path w="2216432" h="961375">
                  <a:moveTo>
                    <a:pt x="45998" y="0"/>
                  </a:moveTo>
                  <a:lnTo>
                    <a:pt x="2170434" y="0"/>
                  </a:lnTo>
                  <a:cubicBezTo>
                    <a:pt x="2195838" y="0"/>
                    <a:pt x="2216432" y="20594"/>
                    <a:pt x="2216432" y="45998"/>
                  </a:cubicBezTo>
                  <a:lnTo>
                    <a:pt x="2216432" y="915377"/>
                  </a:lnTo>
                  <a:cubicBezTo>
                    <a:pt x="2216432" y="940781"/>
                    <a:pt x="2195838" y="961375"/>
                    <a:pt x="2170434" y="961375"/>
                  </a:cubicBezTo>
                  <a:lnTo>
                    <a:pt x="45998" y="961375"/>
                  </a:lnTo>
                  <a:cubicBezTo>
                    <a:pt x="33799" y="961375"/>
                    <a:pt x="22099" y="956529"/>
                    <a:pt x="13472" y="947903"/>
                  </a:cubicBezTo>
                  <a:cubicBezTo>
                    <a:pt x="4846" y="939276"/>
                    <a:pt x="0" y="927577"/>
                    <a:pt x="0" y="915377"/>
                  </a:cubicBezTo>
                  <a:lnTo>
                    <a:pt x="0" y="45998"/>
                  </a:lnTo>
                  <a:cubicBezTo>
                    <a:pt x="0" y="33799"/>
                    <a:pt x="4846" y="22099"/>
                    <a:pt x="13472" y="13472"/>
                  </a:cubicBezTo>
                  <a:cubicBezTo>
                    <a:pt x="22099" y="4846"/>
                    <a:pt x="33799" y="0"/>
                    <a:pt x="4599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68FD8A78-CCA1-A605-6689-D041F1887E54}"/>
                </a:ext>
              </a:extLst>
            </p:cNvPr>
            <p:cNvSpPr txBox="1"/>
            <p:nvPr/>
          </p:nvSpPr>
          <p:spPr>
            <a:xfrm>
              <a:off x="290438" y="-80459"/>
              <a:ext cx="1579538" cy="105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uk-UA" sz="2800" dirty="0">
                  <a:solidFill>
                    <a:srgbClr val="FFFFFF"/>
                  </a:solidFill>
                  <a:latin typeface="Arimo"/>
                </a:rPr>
                <a:t>КУЛЬТУРНО - МИСТЕЦЬКИЙ ВІДПОЧИНОК на базі підпорядкованих закладів відповідно до графіків</a:t>
              </a:r>
              <a:endParaRPr lang="en-US" sz="2800" dirty="0">
                <a:solidFill>
                  <a:srgbClr val="FFFFFF"/>
                </a:solidFill>
                <a:latin typeface="Arimo"/>
              </a:endParaRPr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AFC90CF6-78C9-5FAC-4EB5-EF10F2C9C57F}"/>
              </a:ext>
            </a:extLst>
          </p:cNvPr>
          <p:cNvSpPr/>
          <p:nvPr/>
        </p:nvSpPr>
        <p:spPr>
          <a:xfrm flipV="1">
            <a:off x="5943600" y="4972163"/>
            <a:ext cx="1905092" cy="0"/>
          </a:xfrm>
          <a:prstGeom prst="line">
            <a:avLst/>
          </a:prstGeom>
          <a:ln w="152400" cap="flat">
            <a:solidFill>
              <a:srgbClr val="8CA9AD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B469F-60E4-4708-C7B5-2A36D2902266}"/>
              </a:ext>
            </a:extLst>
          </p:cNvPr>
          <p:cNvSpPr txBox="1"/>
          <p:nvPr/>
        </p:nvSpPr>
        <p:spPr>
          <a:xfrm>
            <a:off x="7875091" y="2491089"/>
            <a:ext cx="9822774" cy="5910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«Музична школа імені Б. М. Лятошинського»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 «Музична школа імені Святослава Ріхтера»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«Музична школа «Світло»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«Музична школа імені Лесі Українки»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«Музична школа «Гармонія»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«Художня школа імені Віктора </a:t>
            </a:r>
            <a:r>
              <a:rPr lang="uk-UA" sz="3200" dirty="0" err="1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Шкуринського</a:t>
            </a: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»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комунальні заклади «Міські публічні бібліотеки»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48310" algn="l"/>
              </a:tabLst>
            </a:pPr>
            <a:r>
              <a:rPr lang="uk-UA" sz="3200" dirty="0">
                <a:solidFill>
                  <a:schemeClr val="bg1"/>
                </a:solidFill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комунальний заклад «Палац культури» </a:t>
            </a:r>
          </a:p>
        </p:txBody>
      </p:sp>
    </p:spTree>
    <p:extLst>
      <p:ext uri="{BB962C8B-B14F-4D97-AF65-F5344CB8AC3E}">
        <p14:creationId xmlns:p14="http://schemas.microsoft.com/office/powerpoint/2010/main" val="267101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689C-57D1-1CAF-05AA-B93220EF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C8B0C59-AC4B-2264-B819-38F68B2FD51B}"/>
              </a:ext>
            </a:extLst>
          </p:cNvPr>
          <p:cNvGrpSpPr/>
          <p:nvPr/>
        </p:nvGrpSpPr>
        <p:grpSpPr>
          <a:xfrm>
            <a:off x="5377692" y="361139"/>
            <a:ext cx="7058393" cy="970334"/>
            <a:chOff x="0" y="0"/>
            <a:chExt cx="1859001" cy="255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A623DDD-AACE-19E5-99B5-AC5087BC4030}"/>
                </a:ext>
              </a:extLst>
            </p:cNvPr>
            <p:cNvSpPr/>
            <p:nvPr/>
          </p:nvSpPr>
          <p:spPr>
            <a:xfrm>
              <a:off x="0" y="0"/>
              <a:ext cx="1859000" cy="255561"/>
            </a:xfrm>
            <a:custGeom>
              <a:avLst/>
              <a:gdLst/>
              <a:ahLst/>
              <a:cxnLst/>
              <a:rect l="l" t="t" r="r" b="b"/>
              <a:pathLst>
                <a:path w="1859000" h="255561">
                  <a:moveTo>
                    <a:pt x="54842" y="0"/>
                  </a:moveTo>
                  <a:lnTo>
                    <a:pt x="1804158" y="0"/>
                  </a:lnTo>
                  <a:cubicBezTo>
                    <a:pt x="1834447" y="0"/>
                    <a:pt x="1859000" y="24554"/>
                    <a:pt x="1859000" y="54842"/>
                  </a:cubicBezTo>
                  <a:lnTo>
                    <a:pt x="1859000" y="200719"/>
                  </a:lnTo>
                  <a:cubicBezTo>
                    <a:pt x="1859000" y="215264"/>
                    <a:pt x="1853223" y="229214"/>
                    <a:pt x="1842938" y="239498"/>
                  </a:cubicBezTo>
                  <a:cubicBezTo>
                    <a:pt x="1832653" y="249783"/>
                    <a:pt x="1818704" y="255561"/>
                    <a:pt x="1804158" y="255561"/>
                  </a:cubicBezTo>
                  <a:lnTo>
                    <a:pt x="54842" y="255561"/>
                  </a:lnTo>
                  <a:cubicBezTo>
                    <a:pt x="40297" y="255561"/>
                    <a:pt x="26348" y="249783"/>
                    <a:pt x="16063" y="239498"/>
                  </a:cubicBezTo>
                  <a:cubicBezTo>
                    <a:pt x="5778" y="229214"/>
                    <a:pt x="0" y="215264"/>
                    <a:pt x="0" y="200719"/>
                  </a:cubicBezTo>
                  <a:lnTo>
                    <a:pt x="0" y="54842"/>
                  </a:lnTo>
                  <a:cubicBezTo>
                    <a:pt x="0" y="40297"/>
                    <a:pt x="5778" y="26348"/>
                    <a:pt x="16063" y="16063"/>
                  </a:cubicBezTo>
                  <a:cubicBezTo>
                    <a:pt x="26348" y="5778"/>
                    <a:pt x="40297" y="0"/>
                    <a:pt x="54842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890C90E-AF5D-A319-7C94-DA9AAEA3A776}"/>
                </a:ext>
              </a:extLst>
            </p:cNvPr>
            <p:cNvSpPr txBox="1"/>
            <p:nvPr/>
          </p:nvSpPr>
          <p:spPr>
            <a:xfrm>
              <a:off x="0" y="-76200"/>
              <a:ext cx="1859001" cy="3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  <a:spcBef>
                  <a:spcPct val="0"/>
                </a:spcBef>
              </a:pPr>
              <a:r>
                <a:rPr lang="uk-UA" sz="4499" dirty="0">
                  <a:solidFill>
                    <a:srgbClr val="FFFFFF"/>
                  </a:solidFill>
                  <a:latin typeface="Canva Sans"/>
                </a:rPr>
                <a:t>УПРАВЛІННЯ КУЛЬТУРИ</a:t>
              </a:r>
              <a:endParaRPr lang="en-US" sz="4499" dirty="0">
                <a:solidFill>
                  <a:srgbClr val="FFFFFF"/>
                </a:solidFill>
                <a:latin typeface="Canva San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6571A84-385E-BBC6-99FD-0EBD379C03BA}"/>
              </a:ext>
            </a:extLst>
          </p:cNvPr>
          <p:cNvGrpSpPr/>
          <p:nvPr/>
        </p:nvGrpSpPr>
        <p:grpSpPr>
          <a:xfrm rot="-2700000">
            <a:off x="11674356" y="7243143"/>
            <a:ext cx="7415398" cy="3565095"/>
            <a:chOff x="0" y="0"/>
            <a:chExt cx="660400" cy="3175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1A46EE-60D5-8D6A-E907-9E524F32F3C0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5B3074A-6506-3F53-57BB-976DE912DA49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90C25C9A-1B31-6FAC-8E2D-684D9A2F6A28}"/>
              </a:ext>
            </a:extLst>
          </p:cNvPr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14F8948-C449-E774-CA0C-D6AFDA3F1C4E}"/>
              </a:ext>
            </a:extLst>
          </p:cNvPr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1438531-E3BB-37F7-F5A9-8DF5F98458F2}"/>
              </a:ext>
            </a:extLst>
          </p:cNvPr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9458B26-85F7-BE3B-985A-9CFEDA5B6749}"/>
              </a:ext>
            </a:extLst>
          </p:cNvPr>
          <p:cNvGrpSpPr/>
          <p:nvPr/>
        </p:nvGrpSpPr>
        <p:grpSpPr>
          <a:xfrm>
            <a:off x="1177944" y="1331473"/>
            <a:ext cx="16540563" cy="8536427"/>
            <a:chOff x="6834" y="-12262"/>
            <a:chExt cx="1870559" cy="66758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6EF7ACF-8B86-2BEB-7F6B-E80F75285171}"/>
                </a:ext>
              </a:extLst>
            </p:cNvPr>
            <p:cNvSpPr/>
            <p:nvPr/>
          </p:nvSpPr>
          <p:spPr>
            <a:xfrm>
              <a:off x="6834" y="0"/>
              <a:ext cx="1870559" cy="655321"/>
            </a:xfrm>
            <a:custGeom>
              <a:avLst/>
              <a:gdLst/>
              <a:ahLst/>
              <a:cxnLst/>
              <a:rect l="l" t="t" r="r" b="b"/>
              <a:pathLst>
                <a:path w="1870559" h="655321">
                  <a:moveTo>
                    <a:pt x="54503" y="0"/>
                  </a:moveTo>
                  <a:lnTo>
                    <a:pt x="1816056" y="0"/>
                  </a:lnTo>
                  <a:cubicBezTo>
                    <a:pt x="1846157" y="0"/>
                    <a:pt x="1870559" y="24402"/>
                    <a:pt x="1870559" y="54503"/>
                  </a:cubicBezTo>
                  <a:lnTo>
                    <a:pt x="1870559" y="600818"/>
                  </a:lnTo>
                  <a:cubicBezTo>
                    <a:pt x="1870559" y="630919"/>
                    <a:pt x="1846157" y="655321"/>
                    <a:pt x="1816056" y="655321"/>
                  </a:cubicBezTo>
                  <a:lnTo>
                    <a:pt x="54503" y="655321"/>
                  </a:lnTo>
                  <a:cubicBezTo>
                    <a:pt x="40048" y="655321"/>
                    <a:pt x="26185" y="649578"/>
                    <a:pt x="15964" y="639357"/>
                  </a:cubicBezTo>
                  <a:cubicBezTo>
                    <a:pt x="5742" y="629136"/>
                    <a:pt x="0" y="615273"/>
                    <a:pt x="0" y="600818"/>
                  </a:cubicBezTo>
                  <a:lnTo>
                    <a:pt x="0" y="54503"/>
                  </a:lnTo>
                  <a:cubicBezTo>
                    <a:pt x="0" y="24402"/>
                    <a:pt x="24402" y="0"/>
                    <a:pt x="545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5EF49A2-5B16-02A9-6DAC-D1674D1B4BE8}"/>
                </a:ext>
              </a:extLst>
            </p:cNvPr>
            <p:cNvSpPr txBox="1"/>
            <p:nvPr/>
          </p:nvSpPr>
          <p:spPr>
            <a:xfrm>
              <a:off x="63209" y="-12262"/>
              <a:ext cx="1725945" cy="667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57200" indent="-457200">
                <a:lnSpc>
                  <a:spcPts val="461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uk-UA" sz="3299" dirty="0">
                <a:solidFill>
                  <a:srgbClr val="FFFFFF"/>
                </a:solidFill>
                <a:latin typeface="Arimo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FAEB3F-93ED-635E-C939-AA4850EA9EBF}"/>
              </a:ext>
            </a:extLst>
          </p:cNvPr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46AD916-DD21-F2BA-8131-0FC26161DD78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0108668-3583-5CF6-0F96-4A0E9B20137E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>
            <a:extLst>
              <a:ext uri="{FF2B5EF4-FFF2-40B4-BE49-F238E27FC236}">
                <a16:creationId xmlns:a16="http://schemas.microsoft.com/office/drawing/2014/main" id="{6BB0D376-ACE9-BCC8-538B-DC63CF21C353}"/>
              </a:ext>
            </a:extLst>
          </p:cNvPr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FED31BEE-F1C4-1C13-120A-D8A6EA1552D5}"/>
              </a:ext>
            </a:extLst>
          </p:cNvPr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6AD37537-2BE0-0D16-18C1-13BDF9653CA9}"/>
              </a:ext>
            </a:extLst>
          </p:cNvPr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D8B2601E-AFDF-C667-D23D-8C7441861E69}"/>
              </a:ext>
            </a:extLst>
          </p:cNvPr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98C6050D-F38A-A7B0-7A6F-CCA633B737D6}"/>
              </a:ext>
            </a:extLst>
          </p:cNvPr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6F85C1B3-9B8D-2868-0FAF-9EA84A5B71EC}"/>
              </a:ext>
            </a:extLst>
          </p:cNvPr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0FA1F672-BB85-4649-80D4-1BB0801A2858}"/>
              </a:ext>
            </a:extLst>
          </p:cNvPr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B469F-60E4-4708-C7B5-2A36D2902266}"/>
              </a:ext>
            </a:extLst>
          </p:cNvPr>
          <p:cNvSpPr txBox="1"/>
          <p:nvPr/>
        </p:nvSpPr>
        <p:spPr>
          <a:xfrm>
            <a:off x="2050738" y="2481405"/>
            <a:ext cx="1341786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448310" algn="l"/>
              </a:tabLst>
            </a:pPr>
            <a:endParaRPr lang="uk-UA" sz="3200" dirty="0">
              <a:solidFill>
                <a:schemeClr val="bg1"/>
              </a:solidFill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68252"/>
              </p:ext>
            </p:extLst>
          </p:nvPr>
        </p:nvGraphicFramePr>
        <p:xfrm>
          <a:off x="2009308" y="1700105"/>
          <a:ext cx="15038351" cy="8092101"/>
        </p:xfrm>
        <a:graphic>
          <a:graphicData uri="http://schemas.openxmlformats.org/drawingml/2006/table">
            <a:tbl>
              <a:tblPr firstRow="1" firstCol="1" bandRow="1"/>
              <a:tblGrid>
                <a:gridCol w="5314312">
                  <a:extLst>
                    <a:ext uri="{9D8B030D-6E8A-4147-A177-3AD203B41FA5}">
                      <a16:colId xmlns:a16="http://schemas.microsoft.com/office/drawing/2014/main" val="1285940473"/>
                    </a:ext>
                  </a:extLst>
                </a:gridCol>
                <a:gridCol w="4181803">
                  <a:extLst>
                    <a:ext uri="{9D8B030D-6E8A-4147-A177-3AD203B41FA5}">
                      <a16:colId xmlns:a16="http://schemas.microsoft.com/office/drawing/2014/main" val="1110339254"/>
                    </a:ext>
                  </a:extLst>
                </a:gridCol>
                <a:gridCol w="5542236">
                  <a:extLst>
                    <a:ext uri="{9D8B030D-6E8A-4147-A177-3AD203B41FA5}">
                      <a16:colId xmlns:a16="http://schemas.microsoft.com/office/drawing/2014/main" val="98250388"/>
                    </a:ext>
                  </a:extLst>
                </a:gridCol>
              </a:tblGrid>
              <a:tr h="324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Місце проведення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Назва групи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Зміни (дата/години)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(субота-неділя: вихідні)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705483"/>
                  </a:ext>
                </a:extLst>
              </a:tr>
              <a:tr h="109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Заклад «Музична школа імені Б.М. Лятошинського» ЖМР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вул. Михайлівська,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Культурно-мистецький відпочинок з денним перебуванням для учасників першого міського дитячого оркестру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«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Richter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KIDS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»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09.00-17.00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37728"/>
                  </a:ext>
                </a:extLst>
              </a:tr>
              <a:tr h="818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Заклад «Музична школа імені Святослава Ріхтера» ЖМР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вул. І. Франка, 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Творча студія «Розкрий себе»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 зміна –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15.0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-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26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.06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        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09:00-14:00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40635"/>
                  </a:ext>
                </a:extLst>
              </a:tr>
              <a:tr h="1215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Заклад «Музична школа «Світло» 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Культурно-мистецький відпочинок з денним перебуванням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«Джем CAM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»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 зміна - 08.06 -19.06          09:00-15:00 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 зміна -22.06 -03.07         </a:t>
                      </a:r>
                      <a:r>
                        <a:rPr lang="uk-UA" sz="2400" b="1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09:00-15:00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873621"/>
                  </a:ext>
                </a:extLst>
              </a:tr>
              <a:tr h="1364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Заклад «Музична школа імені Лесі Українки» ЖМР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вул. Лесі Українки, 15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Культурно-мистецький відпочинок з денним перебуванням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«Веселі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чомучки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»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 зміна - 08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-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19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         09:00-14:00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 зміна -22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-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03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7      </a:t>
                      </a:r>
                      <a:r>
                        <a:rPr lang="uk-UA" sz="2400" b="1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 09:00-14:00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171867"/>
                  </a:ext>
                </a:extLst>
              </a:tr>
              <a:tr h="1637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Заклад «Музична школа «Гармонія»</a:t>
                      </a:r>
                      <a:r>
                        <a:rPr lang="uk-UA" sz="2400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вул. Троянівська, 20;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пл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 Польова, 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Культурно-мистецький відпочинок з денним перебуванням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«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Music Weekend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»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 зміна - 09.06 -20.06         10:00-15:00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 зміна –16.06 -27.06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       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10:00-15:00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ІІІ зміна -23.06 - 04.07</a:t>
                      </a:r>
                      <a:r>
                        <a:rPr lang="uk-UA" sz="2400" b="0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      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10:00-15:00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IV </a:t>
                      </a: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зміна – 06.07 – 12.07     цілодобово</a:t>
                      </a:r>
                    </a:p>
                  </a:txBody>
                  <a:tcPr marL="46885" marR="46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280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68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689C-57D1-1CAF-05AA-B93220EF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C8B0C59-AC4B-2264-B819-38F68B2FD51B}"/>
              </a:ext>
            </a:extLst>
          </p:cNvPr>
          <p:cNvGrpSpPr/>
          <p:nvPr/>
        </p:nvGrpSpPr>
        <p:grpSpPr>
          <a:xfrm>
            <a:off x="5377692" y="361139"/>
            <a:ext cx="7058393" cy="970334"/>
            <a:chOff x="0" y="0"/>
            <a:chExt cx="1859001" cy="255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A623DDD-AACE-19E5-99B5-AC5087BC4030}"/>
                </a:ext>
              </a:extLst>
            </p:cNvPr>
            <p:cNvSpPr/>
            <p:nvPr/>
          </p:nvSpPr>
          <p:spPr>
            <a:xfrm>
              <a:off x="0" y="0"/>
              <a:ext cx="1859000" cy="255561"/>
            </a:xfrm>
            <a:custGeom>
              <a:avLst/>
              <a:gdLst/>
              <a:ahLst/>
              <a:cxnLst/>
              <a:rect l="l" t="t" r="r" b="b"/>
              <a:pathLst>
                <a:path w="1859000" h="255561">
                  <a:moveTo>
                    <a:pt x="54842" y="0"/>
                  </a:moveTo>
                  <a:lnTo>
                    <a:pt x="1804158" y="0"/>
                  </a:lnTo>
                  <a:cubicBezTo>
                    <a:pt x="1834447" y="0"/>
                    <a:pt x="1859000" y="24554"/>
                    <a:pt x="1859000" y="54842"/>
                  </a:cubicBezTo>
                  <a:lnTo>
                    <a:pt x="1859000" y="200719"/>
                  </a:lnTo>
                  <a:cubicBezTo>
                    <a:pt x="1859000" y="215264"/>
                    <a:pt x="1853223" y="229214"/>
                    <a:pt x="1842938" y="239498"/>
                  </a:cubicBezTo>
                  <a:cubicBezTo>
                    <a:pt x="1832653" y="249783"/>
                    <a:pt x="1818704" y="255561"/>
                    <a:pt x="1804158" y="255561"/>
                  </a:cubicBezTo>
                  <a:lnTo>
                    <a:pt x="54842" y="255561"/>
                  </a:lnTo>
                  <a:cubicBezTo>
                    <a:pt x="40297" y="255561"/>
                    <a:pt x="26348" y="249783"/>
                    <a:pt x="16063" y="239498"/>
                  </a:cubicBezTo>
                  <a:cubicBezTo>
                    <a:pt x="5778" y="229214"/>
                    <a:pt x="0" y="215264"/>
                    <a:pt x="0" y="200719"/>
                  </a:cubicBezTo>
                  <a:lnTo>
                    <a:pt x="0" y="54842"/>
                  </a:lnTo>
                  <a:cubicBezTo>
                    <a:pt x="0" y="40297"/>
                    <a:pt x="5778" y="26348"/>
                    <a:pt x="16063" y="16063"/>
                  </a:cubicBezTo>
                  <a:cubicBezTo>
                    <a:pt x="26348" y="5778"/>
                    <a:pt x="40297" y="0"/>
                    <a:pt x="54842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890C90E-AF5D-A319-7C94-DA9AAEA3A776}"/>
                </a:ext>
              </a:extLst>
            </p:cNvPr>
            <p:cNvSpPr txBox="1"/>
            <p:nvPr/>
          </p:nvSpPr>
          <p:spPr>
            <a:xfrm>
              <a:off x="0" y="-76200"/>
              <a:ext cx="1859001" cy="3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  <a:spcBef>
                  <a:spcPct val="0"/>
                </a:spcBef>
              </a:pPr>
              <a:r>
                <a:rPr lang="uk-UA" sz="4499" dirty="0">
                  <a:solidFill>
                    <a:srgbClr val="FFFFFF"/>
                  </a:solidFill>
                  <a:latin typeface="Canva Sans"/>
                </a:rPr>
                <a:t>УПРАВЛІННЯ КУЛЬТУРИ</a:t>
              </a:r>
              <a:endParaRPr lang="en-US" sz="4499" dirty="0">
                <a:solidFill>
                  <a:srgbClr val="FFFFFF"/>
                </a:solidFill>
                <a:latin typeface="Canva San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6571A84-385E-BBC6-99FD-0EBD379C03BA}"/>
              </a:ext>
            </a:extLst>
          </p:cNvPr>
          <p:cNvGrpSpPr/>
          <p:nvPr/>
        </p:nvGrpSpPr>
        <p:grpSpPr>
          <a:xfrm rot="-2700000">
            <a:off x="11674356" y="7243143"/>
            <a:ext cx="7415398" cy="3565095"/>
            <a:chOff x="0" y="0"/>
            <a:chExt cx="660400" cy="3175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1A46EE-60D5-8D6A-E907-9E524F32F3C0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5B3074A-6506-3F53-57BB-976DE912DA49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90C25C9A-1B31-6FAC-8E2D-684D9A2F6A28}"/>
              </a:ext>
            </a:extLst>
          </p:cNvPr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14F8948-C449-E774-CA0C-D6AFDA3F1C4E}"/>
              </a:ext>
            </a:extLst>
          </p:cNvPr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1438531-E3BB-37F7-F5A9-8DF5F98458F2}"/>
              </a:ext>
            </a:extLst>
          </p:cNvPr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9458B26-85F7-BE3B-985A-9CFEDA5B6749}"/>
              </a:ext>
            </a:extLst>
          </p:cNvPr>
          <p:cNvGrpSpPr/>
          <p:nvPr/>
        </p:nvGrpSpPr>
        <p:grpSpPr>
          <a:xfrm>
            <a:off x="1177944" y="1331473"/>
            <a:ext cx="16540563" cy="8536427"/>
            <a:chOff x="6834" y="-12262"/>
            <a:chExt cx="1870559" cy="66758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6EF7ACF-8B86-2BEB-7F6B-E80F75285171}"/>
                </a:ext>
              </a:extLst>
            </p:cNvPr>
            <p:cNvSpPr/>
            <p:nvPr/>
          </p:nvSpPr>
          <p:spPr>
            <a:xfrm>
              <a:off x="6834" y="0"/>
              <a:ext cx="1870559" cy="655321"/>
            </a:xfrm>
            <a:custGeom>
              <a:avLst/>
              <a:gdLst/>
              <a:ahLst/>
              <a:cxnLst/>
              <a:rect l="l" t="t" r="r" b="b"/>
              <a:pathLst>
                <a:path w="1870559" h="655321">
                  <a:moveTo>
                    <a:pt x="54503" y="0"/>
                  </a:moveTo>
                  <a:lnTo>
                    <a:pt x="1816056" y="0"/>
                  </a:lnTo>
                  <a:cubicBezTo>
                    <a:pt x="1846157" y="0"/>
                    <a:pt x="1870559" y="24402"/>
                    <a:pt x="1870559" y="54503"/>
                  </a:cubicBezTo>
                  <a:lnTo>
                    <a:pt x="1870559" y="600818"/>
                  </a:lnTo>
                  <a:cubicBezTo>
                    <a:pt x="1870559" y="630919"/>
                    <a:pt x="1846157" y="655321"/>
                    <a:pt x="1816056" y="655321"/>
                  </a:cubicBezTo>
                  <a:lnTo>
                    <a:pt x="54503" y="655321"/>
                  </a:lnTo>
                  <a:cubicBezTo>
                    <a:pt x="40048" y="655321"/>
                    <a:pt x="26185" y="649578"/>
                    <a:pt x="15964" y="639357"/>
                  </a:cubicBezTo>
                  <a:cubicBezTo>
                    <a:pt x="5742" y="629136"/>
                    <a:pt x="0" y="615273"/>
                    <a:pt x="0" y="600818"/>
                  </a:cubicBezTo>
                  <a:lnTo>
                    <a:pt x="0" y="54503"/>
                  </a:lnTo>
                  <a:cubicBezTo>
                    <a:pt x="0" y="24402"/>
                    <a:pt x="24402" y="0"/>
                    <a:pt x="545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5EF49A2-5B16-02A9-6DAC-D1674D1B4BE8}"/>
                </a:ext>
              </a:extLst>
            </p:cNvPr>
            <p:cNvSpPr txBox="1"/>
            <p:nvPr/>
          </p:nvSpPr>
          <p:spPr>
            <a:xfrm>
              <a:off x="63209" y="-12262"/>
              <a:ext cx="1725945" cy="667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57200" indent="-457200">
                <a:lnSpc>
                  <a:spcPts val="461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uk-UA" sz="3299" dirty="0">
                <a:solidFill>
                  <a:srgbClr val="FFFFFF"/>
                </a:solidFill>
                <a:latin typeface="Arimo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FAEB3F-93ED-635E-C939-AA4850EA9EBF}"/>
              </a:ext>
            </a:extLst>
          </p:cNvPr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46AD916-DD21-F2BA-8131-0FC26161DD78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0108668-3583-5CF6-0F96-4A0E9B20137E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>
            <a:extLst>
              <a:ext uri="{FF2B5EF4-FFF2-40B4-BE49-F238E27FC236}">
                <a16:creationId xmlns:a16="http://schemas.microsoft.com/office/drawing/2014/main" id="{6BB0D376-ACE9-BCC8-538B-DC63CF21C353}"/>
              </a:ext>
            </a:extLst>
          </p:cNvPr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FED31BEE-F1C4-1C13-120A-D8A6EA1552D5}"/>
              </a:ext>
            </a:extLst>
          </p:cNvPr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6AD37537-2BE0-0D16-18C1-13BDF9653CA9}"/>
              </a:ext>
            </a:extLst>
          </p:cNvPr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D8B2601E-AFDF-C667-D23D-8C7441861E69}"/>
              </a:ext>
            </a:extLst>
          </p:cNvPr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98C6050D-F38A-A7B0-7A6F-CCA633B737D6}"/>
              </a:ext>
            </a:extLst>
          </p:cNvPr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6F85C1B3-9B8D-2868-0FAF-9EA84A5B71EC}"/>
              </a:ext>
            </a:extLst>
          </p:cNvPr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0FA1F672-BB85-4649-80D4-1BB0801A2858}"/>
              </a:ext>
            </a:extLst>
          </p:cNvPr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B469F-60E4-4708-C7B5-2A36D2902266}"/>
              </a:ext>
            </a:extLst>
          </p:cNvPr>
          <p:cNvSpPr txBox="1"/>
          <p:nvPr/>
        </p:nvSpPr>
        <p:spPr>
          <a:xfrm>
            <a:off x="2050738" y="2481405"/>
            <a:ext cx="1341786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448310" algn="l"/>
              </a:tabLst>
            </a:pPr>
            <a:endParaRPr lang="uk-UA" sz="3200" dirty="0">
              <a:solidFill>
                <a:schemeClr val="bg1"/>
              </a:solidFill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49130"/>
              </p:ext>
            </p:extLst>
          </p:nvPr>
        </p:nvGraphicFramePr>
        <p:xfrm>
          <a:off x="1771723" y="2451946"/>
          <a:ext cx="15524994" cy="6643910"/>
        </p:xfrm>
        <a:graphic>
          <a:graphicData uri="http://schemas.openxmlformats.org/drawingml/2006/table">
            <a:tbl>
              <a:tblPr firstRow="1" firstCol="1" bandRow="1"/>
              <a:tblGrid>
                <a:gridCol w="4843004">
                  <a:extLst>
                    <a:ext uri="{9D8B030D-6E8A-4147-A177-3AD203B41FA5}">
                      <a16:colId xmlns:a16="http://schemas.microsoft.com/office/drawing/2014/main" val="979399104"/>
                    </a:ext>
                  </a:extLst>
                </a:gridCol>
                <a:gridCol w="4449887">
                  <a:extLst>
                    <a:ext uri="{9D8B030D-6E8A-4147-A177-3AD203B41FA5}">
                      <a16:colId xmlns:a16="http://schemas.microsoft.com/office/drawing/2014/main" val="113507128"/>
                    </a:ext>
                  </a:extLst>
                </a:gridCol>
                <a:gridCol w="6232103">
                  <a:extLst>
                    <a:ext uri="{9D8B030D-6E8A-4147-A177-3AD203B41FA5}">
                      <a16:colId xmlns:a16="http://schemas.microsoft.com/office/drawing/2014/main" val="20132414"/>
                    </a:ext>
                  </a:extLst>
                </a:gridCol>
              </a:tblGrid>
              <a:tr h="360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Місце проведення 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Назва групи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Зміни (субота-неділя: вихідні)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916177"/>
                  </a:ext>
                </a:extLst>
              </a:tr>
              <a:tr h="11007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Заклад «Художня школа імені Віктора </a:t>
                      </a:r>
                      <a:r>
                        <a:rPr lang="uk-UA" sz="2200" dirty="0" err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Шкуринського</a:t>
                      </a: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» ЖМР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 err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пров</a:t>
                      </a: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 Студентський, 2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Культурно-мистецький відпочинок з денним перебуванням «АРТ-літо»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 зміна - 08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 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-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19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             09:00-14:00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 зміна -22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 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-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03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.0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7             09:00-14:00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709392"/>
                  </a:ext>
                </a:extLst>
              </a:tr>
              <a:tr h="14768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КЗ «Палац культури» ЖМР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вул. Святослава Ріхтера, 12/5 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Група культурно-мистецького відпочинку «Соколята»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ІІІ зміна–13.07-24.07.      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      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09:00-15:00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V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зміна–</a:t>
                      </a: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27.07-07.08.            09:00-15:00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V </a:t>
                      </a:r>
                      <a:r>
                        <a:rPr lang="ru-RU" sz="2200" b="1" dirty="0" err="1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зміна</a:t>
                      </a: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–10.08-21.08              09:00-15:00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042154"/>
                  </a:ext>
                </a:extLst>
              </a:tr>
              <a:tr h="1852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КЗ «Міські публічні бібліотеки» ЖМР 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Бібліотека-філіал №16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вул.  Григорія Сковороди, 4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«Табір книголюбів» з денним перебуванням дітей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 зміна –08.06 -19.06               09:00-18:00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 зміна – 22.06-03.07              09:00-18:00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ІІІ зміна–06.07-17.07               09:00-18:00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V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зміна–20.07-31.07             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09:00-18:00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V зміна –03.08-21.08               09:00-18:00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91379"/>
                  </a:ext>
                </a:extLst>
              </a:tr>
              <a:tr h="1852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КЗ «Міські публічні бібліотеки» ЖМР 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вул. Добровольчих батальйонів, 3</a:t>
                      </a:r>
                      <a:endParaRPr lang="en-US" sz="220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«Табір книголюбів» з денним перебуванням дітей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 зміна –08.06 -19.06               09:00-18:00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 зміна – 22.06-03.07              09:00-18:00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ІІІ зміна–06.07-17.07               09:00-18:00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І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V 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зміна–20.07-31.07               09:00-18:00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V 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зміна –03.08-21.08               09:00-18:00</a:t>
                      </a:r>
                    </a:p>
                  </a:txBody>
                  <a:tcPr marL="50046" marR="50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88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01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5"/>
          <p:cNvSpPr/>
          <p:nvPr/>
        </p:nvSpPr>
        <p:spPr>
          <a:xfrm>
            <a:off x="0" y="2654413"/>
            <a:ext cx="4800600" cy="4419600"/>
          </a:xfrm>
          <a:custGeom>
            <a:avLst/>
            <a:gdLst/>
            <a:ahLst/>
            <a:cxnLst/>
            <a:rect l="l" t="t" r="r" b="b"/>
            <a:pathLst>
              <a:path w="8017184" h="8017184">
                <a:moveTo>
                  <a:pt x="0" y="0"/>
                </a:moveTo>
                <a:lnTo>
                  <a:pt x="8017183" y="0"/>
                </a:lnTo>
                <a:lnTo>
                  <a:pt x="8017183" y="8017184"/>
                </a:lnTo>
                <a:lnTo>
                  <a:pt x="0" y="801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4947463" y="314067"/>
            <a:ext cx="7230377" cy="1136534"/>
            <a:chOff x="0" y="0"/>
            <a:chExt cx="1904297" cy="2993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297" cy="299334"/>
            </a:xfrm>
            <a:custGeom>
              <a:avLst/>
              <a:gdLst/>
              <a:ahLst/>
              <a:cxnLst/>
              <a:rect l="l" t="t" r="r" b="b"/>
              <a:pathLst>
                <a:path w="1904297" h="299334">
                  <a:moveTo>
                    <a:pt x="54608" y="0"/>
                  </a:moveTo>
                  <a:lnTo>
                    <a:pt x="1849689" y="0"/>
                  </a:lnTo>
                  <a:cubicBezTo>
                    <a:pt x="1879848" y="0"/>
                    <a:pt x="1904297" y="24449"/>
                    <a:pt x="1904297" y="54608"/>
                  </a:cubicBezTo>
                  <a:lnTo>
                    <a:pt x="1904297" y="244726"/>
                  </a:lnTo>
                  <a:cubicBezTo>
                    <a:pt x="1904297" y="259209"/>
                    <a:pt x="1898543" y="273099"/>
                    <a:pt x="1888302" y="283340"/>
                  </a:cubicBezTo>
                  <a:cubicBezTo>
                    <a:pt x="1878061" y="293581"/>
                    <a:pt x="1864171" y="299334"/>
                    <a:pt x="1849689" y="299334"/>
                  </a:cubicBezTo>
                  <a:lnTo>
                    <a:pt x="54608" y="299334"/>
                  </a:lnTo>
                  <a:cubicBezTo>
                    <a:pt x="40125" y="299334"/>
                    <a:pt x="26235" y="293581"/>
                    <a:pt x="15994" y="283340"/>
                  </a:cubicBezTo>
                  <a:cubicBezTo>
                    <a:pt x="5753" y="273099"/>
                    <a:pt x="0" y="259209"/>
                    <a:pt x="0" y="244726"/>
                  </a:cubicBezTo>
                  <a:lnTo>
                    <a:pt x="0" y="54608"/>
                  </a:lnTo>
                  <a:cubicBezTo>
                    <a:pt x="0" y="40125"/>
                    <a:pt x="5753" y="26235"/>
                    <a:pt x="15994" y="15994"/>
                  </a:cubicBezTo>
                  <a:cubicBezTo>
                    <a:pt x="26235" y="5753"/>
                    <a:pt x="40125" y="0"/>
                    <a:pt x="54608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904297" cy="280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31459" y="477271"/>
            <a:ext cx="12828372" cy="848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7"/>
              </a:lnSpc>
            </a:pPr>
            <a:r>
              <a:rPr lang="en-US" sz="3017" dirty="0">
                <a:solidFill>
                  <a:srgbClr val="FFFFFF"/>
                </a:solidFill>
                <a:latin typeface="Kollektif Bold"/>
              </a:rPr>
              <a:t>УПРАВЛІННЯ У СПРАВАХ СІМ’Ї, </a:t>
            </a:r>
          </a:p>
          <a:p>
            <a:pPr algn="ctr">
              <a:lnSpc>
                <a:spcPts val="3017"/>
              </a:lnSpc>
            </a:pPr>
            <a:r>
              <a:rPr lang="en-US" sz="3017" dirty="0">
                <a:solidFill>
                  <a:srgbClr val="FFFFFF"/>
                </a:solidFill>
                <a:latin typeface="Kollektif Bold"/>
              </a:rPr>
              <a:t>МОЛОДІ ТА СПОРТУ</a:t>
            </a:r>
          </a:p>
        </p:txBody>
      </p:sp>
      <p:sp>
        <p:nvSpPr>
          <p:cNvPr id="6" name="Freeform 6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2" name="Group 42"/>
          <p:cNvGrpSpPr/>
          <p:nvPr/>
        </p:nvGrpSpPr>
        <p:grpSpPr>
          <a:xfrm>
            <a:off x="6028635" y="4243291"/>
            <a:ext cx="6096676" cy="2996056"/>
            <a:chOff x="0" y="0"/>
            <a:chExt cx="2006626" cy="472323"/>
          </a:xfrm>
          <a:solidFill>
            <a:srgbClr val="002060"/>
          </a:solidFill>
        </p:grpSpPr>
        <p:sp>
          <p:nvSpPr>
            <p:cNvPr id="43" name="Freeform 43"/>
            <p:cNvSpPr/>
            <p:nvPr/>
          </p:nvSpPr>
          <p:spPr>
            <a:xfrm>
              <a:off x="0" y="0"/>
              <a:ext cx="2006626" cy="472323"/>
            </a:xfrm>
            <a:custGeom>
              <a:avLst/>
              <a:gdLst/>
              <a:ahLst/>
              <a:cxnLst/>
              <a:rect l="l" t="t" r="r" b="b"/>
              <a:pathLst>
                <a:path w="2006626" h="472323">
                  <a:moveTo>
                    <a:pt x="51823" y="0"/>
                  </a:moveTo>
                  <a:lnTo>
                    <a:pt x="1954803" y="0"/>
                  </a:lnTo>
                  <a:cubicBezTo>
                    <a:pt x="1968547" y="0"/>
                    <a:pt x="1981728" y="5460"/>
                    <a:pt x="1991447" y="15179"/>
                  </a:cubicBezTo>
                  <a:cubicBezTo>
                    <a:pt x="2001166" y="24898"/>
                    <a:pt x="2006626" y="38079"/>
                    <a:pt x="2006626" y="51823"/>
                  </a:cubicBezTo>
                  <a:lnTo>
                    <a:pt x="2006626" y="420499"/>
                  </a:lnTo>
                  <a:cubicBezTo>
                    <a:pt x="2006626" y="449121"/>
                    <a:pt x="1983424" y="472323"/>
                    <a:pt x="1954803" y="472323"/>
                  </a:cubicBezTo>
                  <a:lnTo>
                    <a:pt x="51823" y="472323"/>
                  </a:lnTo>
                  <a:cubicBezTo>
                    <a:pt x="23202" y="472323"/>
                    <a:pt x="0" y="449121"/>
                    <a:pt x="0" y="420499"/>
                  </a:cubicBezTo>
                  <a:lnTo>
                    <a:pt x="0" y="51823"/>
                  </a:lnTo>
                  <a:cubicBezTo>
                    <a:pt x="0" y="23202"/>
                    <a:pt x="23202" y="0"/>
                    <a:pt x="51823" y="0"/>
                  </a:cubicBezTo>
                  <a:close/>
                </a:path>
              </a:pathLst>
            </a:custGeom>
            <a:grpFill/>
          </p:spPr>
        </p:sp>
        <p:sp>
          <p:nvSpPr>
            <p:cNvPr id="44" name="TextBox 44"/>
            <p:cNvSpPr txBox="1"/>
            <p:nvPr/>
          </p:nvSpPr>
          <p:spPr>
            <a:xfrm>
              <a:off x="0" y="19050"/>
              <a:ext cx="2006626" cy="453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6333060" y="4622131"/>
            <a:ext cx="554522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uk-UA" sz="2999" dirty="0">
                <a:solidFill>
                  <a:schemeClr val="bg1"/>
                </a:solidFill>
                <a:latin typeface="Arimo Bold"/>
              </a:rPr>
              <a:t>На базі 16 клубів Міського культурно-спортивного центру будуть працювати денні дитячі табори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59468" y="2548056"/>
            <a:ext cx="6560982" cy="75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57"/>
              </a:lnSpc>
            </a:pPr>
            <a:r>
              <a:rPr lang="en-US" sz="4612" dirty="0" err="1">
                <a:solidFill>
                  <a:srgbClr val="227C9D"/>
                </a:solidFill>
                <a:latin typeface="Arimo Bold"/>
              </a:rPr>
              <a:t>Кількість</a:t>
            </a:r>
            <a:r>
              <a:rPr lang="uk-UA" sz="4612" dirty="0">
                <a:solidFill>
                  <a:srgbClr val="227C9D"/>
                </a:solidFill>
                <a:latin typeface="Arimo Bold"/>
              </a:rPr>
              <a:t> </a:t>
            </a:r>
            <a:r>
              <a:rPr lang="en-US" sz="4612" dirty="0" err="1">
                <a:solidFill>
                  <a:srgbClr val="227C9D"/>
                </a:solidFill>
                <a:latin typeface="Arimo Bold"/>
              </a:rPr>
              <a:t>дітей</a:t>
            </a:r>
            <a:r>
              <a:rPr lang="uk-UA" sz="4612" dirty="0">
                <a:solidFill>
                  <a:srgbClr val="227C9D"/>
                </a:solidFill>
                <a:latin typeface="Arimo Bold"/>
              </a:rPr>
              <a:t> </a:t>
            </a:r>
            <a:r>
              <a:rPr lang="en-US" sz="4612" dirty="0">
                <a:solidFill>
                  <a:srgbClr val="227C9D"/>
                </a:solidFill>
                <a:latin typeface="Arimo Bold"/>
              </a:rPr>
              <a:t>- </a:t>
            </a:r>
            <a:r>
              <a:rPr lang="uk-UA" sz="4612" dirty="0">
                <a:solidFill>
                  <a:srgbClr val="227C9D"/>
                </a:solidFill>
                <a:latin typeface="Arimo Bold"/>
              </a:rPr>
              <a:t>900</a:t>
            </a:r>
            <a:endParaRPr lang="en-US" sz="4612" dirty="0">
              <a:solidFill>
                <a:srgbClr val="227C9D"/>
              </a:solidFill>
              <a:latin typeface="Arimo Bold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8E458E-C962-6D87-EE53-89E8CF611C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28452" y="5675171"/>
            <a:ext cx="5673250" cy="399732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2613729" y="5850063"/>
            <a:ext cx="5387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Спеціальні табори при клубах:</a:t>
            </a:r>
          </a:p>
          <a:p>
            <a:r>
              <a:rPr lang="uk-UA" sz="24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* МКСЦ – табір “Колорит”</a:t>
            </a:r>
          </a:p>
          <a:p>
            <a:r>
              <a:rPr lang="uk-UA" sz="24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* Фортуна – табір “Фортуна”</a:t>
            </a:r>
          </a:p>
          <a:p>
            <a:r>
              <a:rPr lang="uk-UA" sz="24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* Гармонія – табір “НІКА”</a:t>
            </a:r>
          </a:p>
          <a:p>
            <a:r>
              <a:rPr lang="uk-UA" sz="24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* ЮНІСТЬ – табір “Юність”</a:t>
            </a:r>
          </a:p>
          <a:p>
            <a:r>
              <a:rPr lang="uk-UA" sz="24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* Секція з веслування на човнах «Дракон» – база на </a:t>
            </a:r>
            <a:r>
              <a:rPr lang="uk-UA" sz="24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Шодуарівській</a:t>
            </a:r>
            <a:r>
              <a:rPr lang="uk-UA" sz="24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набережній та база «Чайка» </a:t>
            </a:r>
            <a:endParaRPr lang="en-US" sz="24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2142</Words>
  <Application>Microsoft Office PowerPoint</Application>
  <PresentationFormat>Довільний</PresentationFormat>
  <Paragraphs>295</Paragraphs>
  <Slides>17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7" baseType="lpstr">
      <vt:lpstr>Wingdings</vt:lpstr>
      <vt:lpstr>Arial</vt:lpstr>
      <vt:lpstr>DM Sans Bold</vt:lpstr>
      <vt:lpstr>Canva Sans</vt:lpstr>
      <vt:lpstr>Arimo Bold</vt:lpstr>
      <vt:lpstr>Kollektif Bold</vt:lpstr>
      <vt:lpstr>Calibri</vt:lpstr>
      <vt:lpstr>PT Serif Bold</vt:lpstr>
      <vt:lpstr>Arimo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dc:creator>User</dc:creator>
  <cp:lastModifiedBy>Пользователь</cp:lastModifiedBy>
  <cp:revision>30</cp:revision>
  <dcterms:created xsi:type="dcterms:W3CDTF">2006-08-16T00:00:00Z</dcterms:created>
  <dcterms:modified xsi:type="dcterms:W3CDTF">2026-05-06T09:23:36Z</dcterms:modified>
  <dc:identifier>DAGCHwgQ_M0</dc:identifier>
</cp:coreProperties>
</file>